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Lst>
  <p:sldSz cy="5143500" cx="9144000"/>
  <p:notesSz cx="6858000" cy="9144000"/>
  <p:embeddedFontLst>
    <p:embeddedFont>
      <p:font typeface="Montserrat"/>
      <p:regular r:id="rId52"/>
      <p:bold r:id="rId53"/>
      <p:italic r:id="rId54"/>
      <p:boldItalic r:id="rId5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font" Target="fonts/Montserrat-bold.fntdata"/><Relationship Id="rId52" Type="http://schemas.openxmlformats.org/officeDocument/2006/relationships/font" Target="fonts/Montserrat-regular.fntdata"/><Relationship Id="rId11" Type="http://schemas.openxmlformats.org/officeDocument/2006/relationships/slide" Target="slides/slide6.xml"/><Relationship Id="rId55" Type="http://schemas.openxmlformats.org/officeDocument/2006/relationships/font" Target="fonts/Montserrat-boldItalic.fntdata"/><Relationship Id="rId10" Type="http://schemas.openxmlformats.org/officeDocument/2006/relationships/slide" Target="slides/slide5.xml"/><Relationship Id="rId54" Type="http://schemas.openxmlformats.org/officeDocument/2006/relationships/font" Target="fonts/Montserrat-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jpg>
</file>

<file path=ppt/media/image11.jpg>
</file>

<file path=ppt/media/image12.jpg>
</file>

<file path=ppt/media/image13.jpg>
</file>

<file path=ppt/media/image14.png>
</file>

<file path=ppt/media/image15.png>
</file>

<file path=ppt/media/image16.jpg>
</file>

<file path=ppt/media/image17.png>
</file>

<file path=ppt/media/image18.jpg>
</file>

<file path=ppt/media/image19.png>
</file>

<file path=ppt/media/image2.jpg>
</file>

<file path=ppt/media/image20.jp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4.jpg>
</file>

<file path=ppt/media/image5.jp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britannica.com/place/Illinois-state" TargetMode="External"/><Relationship Id="rId3" Type="http://schemas.openxmlformats.org/officeDocument/2006/relationships/hyperlink" Target="https://www.britannica.com/place/Rock-Island" TargetMode="External"/><Relationship Id="rId4" Type="http://schemas.openxmlformats.org/officeDocument/2006/relationships/hyperlink" Target="https://www.britannica.com/place/Indiana-state" TargetMode="External"/><Relationship Id="rId5" Type="http://schemas.openxmlformats.org/officeDocument/2006/relationships/hyperlink" Target="https://www.britannica.com/place/Michigan" TargetMode="Externa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g742e3e7cd_1_1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742e3e7cd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3" name="Shape 123"/>
        <p:cNvGrpSpPr/>
        <p:nvPr/>
      </p:nvGrpSpPr>
      <p:grpSpPr>
        <a:xfrm>
          <a:off x="0" y="0"/>
          <a:ext cx="0" cy="0"/>
          <a:chOff x="0" y="0"/>
          <a:chExt cx="0" cy="0"/>
        </a:xfrm>
      </p:grpSpPr>
      <p:sp>
        <p:nvSpPr>
          <p:cNvPr id="124" name="Google Shape;124;g7f1927b270_0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7f1927b270_0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Google Shape;131;g7f1927b270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7f1927b270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9" name="Shape 139"/>
        <p:cNvGrpSpPr/>
        <p:nvPr/>
      </p:nvGrpSpPr>
      <p:grpSpPr>
        <a:xfrm>
          <a:off x="0" y="0"/>
          <a:ext cx="0" cy="0"/>
          <a:chOff x="0" y="0"/>
          <a:chExt cx="0" cy="0"/>
        </a:xfrm>
      </p:grpSpPr>
      <p:sp>
        <p:nvSpPr>
          <p:cNvPr id="140" name="Google Shape;140;g7f1927b270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7f1927b270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4" name="Shape 144"/>
        <p:cNvGrpSpPr/>
        <p:nvPr/>
      </p:nvGrpSpPr>
      <p:grpSpPr>
        <a:xfrm>
          <a:off x="0" y="0"/>
          <a:ext cx="0" cy="0"/>
          <a:chOff x="0" y="0"/>
          <a:chExt cx="0" cy="0"/>
        </a:xfrm>
      </p:grpSpPr>
      <p:sp>
        <p:nvSpPr>
          <p:cNvPr id="145" name="Google Shape;145;g7f1927b270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7f1927b270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 name="Shape 153"/>
        <p:cNvGrpSpPr/>
        <p:nvPr/>
      </p:nvGrpSpPr>
      <p:grpSpPr>
        <a:xfrm>
          <a:off x="0" y="0"/>
          <a:ext cx="0" cy="0"/>
          <a:chOff x="0" y="0"/>
          <a:chExt cx="0" cy="0"/>
        </a:xfrm>
      </p:grpSpPr>
      <p:sp>
        <p:nvSpPr>
          <p:cNvPr id="154" name="Google Shape;154;g7f1927b270_0_1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7f1927b270_0_1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8" name="Shape 158"/>
        <p:cNvGrpSpPr/>
        <p:nvPr/>
      </p:nvGrpSpPr>
      <p:grpSpPr>
        <a:xfrm>
          <a:off x="0" y="0"/>
          <a:ext cx="0" cy="0"/>
          <a:chOff x="0" y="0"/>
          <a:chExt cx="0" cy="0"/>
        </a:xfrm>
      </p:grpSpPr>
      <p:sp>
        <p:nvSpPr>
          <p:cNvPr id="159" name="Google Shape;159;g7f1927b270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7f1927b270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7" name="Shape 167"/>
        <p:cNvGrpSpPr/>
        <p:nvPr/>
      </p:nvGrpSpPr>
      <p:grpSpPr>
        <a:xfrm>
          <a:off x="0" y="0"/>
          <a:ext cx="0" cy="0"/>
          <a:chOff x="0" y="0"/>
          <a:chExt cx="0" cy="0"/>
        </a:xfrm>
      </p:grpSpPr>
      <p:sp>
        <p:nvSpPr>
          <p:cNvPr id="168" name="Google Shape;168;g7f1927b270_0_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7f1927b270_0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 name="Shape 172"/>
        <p:cNvGrpSpPr/>
        <p:nvPr/>
      </p:nvGrpSpPr>
      <p:grpSpPr>
        <a:xfrm>
          <a:off x="0" y="0"/>
          <a:ext cx="0" cy="0"/>
          <a:chOff x="0" y="0"/>
          <a:chExt cx="0" cy="0"/>
        </a:xfrm>
      </p:grpSpPr>
      <p:sp>
        <p:nvSpPr>
          <p:cNvPr id="173" name="Google Shape;173;g7f1927b270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7f1927b270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1" name="Shape 181"/>
        <p:cNvGrpSpPr/>
        <p:nvPr/>
      </p:nvGrpSpPr>
      <p:grpSpPr>
        <a:xfrm>
          <a:off x="0" y="0"/>
          <a:ext cx="0" cy="0"/>
          <a:chOff x="0" y="0"/>
          <a:chExt cx="0" cy="0"/>
        </a:xfrm>
      </p:grpSpPr>
      <p:sp>
        <p:nvSpPr>
          <p:cNvPr id="182" name="Google Shape;182;g7f1927b270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7f1927b270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1" name="Shape 191"/>
        <p:cNvGrpSpPr/>
        <p:nvPr/>
      </p:nvGrpSpPr>
      <p:grpSpPr>
        <a:xfrm>
          <a:off x="0" y="0"/>
          <a:ext cx="0" cy="0"/>
          <a:chOff x="0" y="0"/>
          <a:chExt cx="0" cy="0"/>
        </a:xfrm>
      </p:grpSpPr>
      <p:sp>
        <p:nvSpPr>
          <p:cNvPr id="192" name="Google Shape;192;g7f1927b270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7f1927b270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9" name="Shape 59"/>
        <p:cNvGrpSpPr/>
        <p:nvPr/>
      </p:nvGrpSpPr>
      <p:grpSpPr>
        <a:xfrm>
          <a:off x="0" y="0"/>
          <a:ext cx="0" cy="0"/>
          <a:chOff x="0" y="0"/>
          <a:chExt cx="0" cy="0"/>
        </a:xfrm>
      </p:grpSpPr>
      <p:sp>
        <p:nvSpPr>
          <p:cNvPr id="60" name="Google Shape;60;g7f1927b270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g7f1927b270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0" name="Shape 200"/>
        <p:cNvGrpSpPr/>
        <p:nvPr/>
      </p:nvGrpSpPr>
      <p:grpSpPr>
        <a:xfrm>
          <a:off x="0" y="0"/>
          <a:ext cx="0" cy="0"/>
          <a:chOff x="0" y="0"/>
          <a:chExt cx="0" cy="0"/>
        </a:xfrm>
      </p:grpSpPr>
      <p:sp>
        <p:nvSpPr>
          <p:cNvPr id="201" name="Google Shape;201;g7f1927b270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7f1927b270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0" name="Shape 210"/>
        <p:cNvGrpSpPr/>
        <p:nvPr/>
      </p:nvGrpSpPr>
      <p:grpSpPr>
        <a:xfrm>
          <a:off x="0" y="0"/>
          <a:ext cx="0" cy="0"/>
          <a:chOff x="0" y="0"/>
          <a:chExt cx="0" cy="0"/>
        </a:xfrm>
      </p:grpSpPr>
      <p:sp>
        <p:nvSpPr>
          <p:cNvPr id="211" name="Google Shape;211;g7f1927b270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7f1927b270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9" name="Shape 219"/>
        <p:cNvGrpSpPr/>
        <p:nvPr/>
      </p:nvGrpSpPr>
      <p:grpSpPr>
        <a:xfrm>
          <a:off x="0" y="0"/>
          <a:ext cx="0" cy="0"/>
          <a:chOff x="0" y="0"/>
          <a:chExt cx="0" cy="0"/>
        </a:xfrm>
      </p:grpSpPr>
      <p:sp>
        <p:nvSpPr>
          <p:cNvPr id="220" name="Google Shape;220;g7f1927b270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7f1927b270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Google Shape;225;g7f1927b270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7f1927b270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3" name="Shape 233"/>
        <p:cNvGrpSpPr/>
        <p:nvPr/>
      </p:nvGrpSpPr>
      <p:grpSpPr>
        <a:xfrm>
          <a:off x="0" y="0"/>
          <a:ext cx="0" cy="0"/>
          <a:chOff x="0" y="0"/>
          <a:chExt cx="0" cy="0"/>
        </a:xfrm>
      </p:grpSpPr>
      <p:sp>
        <p:nvSpPr>
          <p:cNvPr id="234" name="Google Shape;234;g7f1927b270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7f1927b270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3" name="Shape 243"/>
        <p:cNvGrpSpPr/>
        <p:nvPr/>
      </p:nvGrpSpPr>
      <p:grpSpPr>
        <a:xfrm>
          <a:off x="0" y="0"/>
          <a:ext cx="0" cy="0"/>
          <a:chOff x="0" y="0"/>
          <a:chExt cx="0" cy="0"/>
        </a:xfrm>
      </p:grpSpPr>
      <p:sp>
        <p:nvSpPr>
          <p:cNvPr id="244" name="Google Shape;244;g7f1927b270_0_1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7f1927b270_0_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3" name="Shape 253"/>
        <p:cNvGrpSpPr/>
        <p:nvPr/>
      </p:nvGrpSpPr>
      <p:grpSpPr>
        <a:xfrm>
          <a:off x="0" y="0"/>
          <a:ext cx="0" cy="0"/>
          <a:chOff x="0" y="0"/>
          <a:chExt cx="0" cy="0"/>
        </a:xfrm>
      </p:grpSpPr>
      <p:sp>
        <p:nvSpPr>
          <p:cNvPr id="254" name="Google Shape;254;g7f1927b270_0_1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7f1927b270_0_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3" name="Shape 263"/>
        <p:cNvGrpSpPr/>
        <p:nvPr/>
      </p:nvGrpSpPr>
      <p:grpSpPr>
        <a:xfrm>
          <a:off x="0" y="0"/>
          <a:ext cx="0" cy="0"/>
          <a:chOff x="0" y="0"/>
          <a:chExt cx="0" cy="0"/>
        </a:xfrm>
      </p:grpSpPr>
      <p:sp>
        <p:nvSpPr>
          <p:cNvPr id="264" name="Google Shape;264;g7f1927b270_0_1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7f1927b270_0_1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3" name="Shape 273"/>
        <p:cNvGrpSpPr/>
        <p:nvPr/>
      </p:nvGrpSpPr>
      <p:grpSpPr>
        <a:xfrm>
          <a:off x="0" y="0"/>
          <a:ext cx="0" cy="0"/>
          <a:chOff x="0" y="0"/>
          <a:chExt cx="0" cy="0"/>
        </a:xfrm>
      </p:grpSpPr>
      <p:sp>
        <p:nvSpPr>
          <p:cNvPr id="274" name="Google Shape;274;g7f1927b270_0_2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7f1927b270_0_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2" name="Shape 282"/>
        <p:cNvGrpSpPr/>
        <p:nvPr/>
      </p:nvGrpSpPr>
      <p:grpSpPr>
        <a:xfrm>
          <a:off x="0" y="0"/>
          <a:ext cx="0" cy="0"/>
          <a:chOff x="0" y="0"/>
          <a:chExt cx="0" cy="0"/>
        </a:xfrm>
      </p:grpSpPr>
      <p:sp>
        <p:nvSpPr>
          <p:cNvPr id="283" name="Google Shape;283;g7f1927b270_0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7f1927b270_0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6" name="Shape 66"/>
        <p:cNvGrpSpPr/>
        <p:nvPr/>
      </p:nvGrpSpPr>
      <p:grpSpPr>
        <a:xfrm>
          <a:off x="0" y="0"/>
          <a:ext cx="0" cy="0"/>
          <a:chOff x="0" y="0"/>
          <a:chExt cx="0" cy="0"/>
        </a:xfrm>
      </p:grpSpPr>
      <p:sp>
        <p:nvSpPr>
          <p:cNvPr id="67" name="Google Shape;67;gcbab3a369_1_2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cbab3a369_1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50">
                <a:highlight>
                  <a:srgbClr val="FFFFFF"/>
                </a:highlight>
                <a:latin typeface="Montserrat"/>
                <a:ea typeface="Montserrat"/>
                <a:cs typeface="Montserrat"/>
                <a:sym typeface="Montserrat"/>
              </a:rPr>
              <a:t>five teams from Ohio (Akron Pros, Canton Bulldogs, Cleveland Tigers, Columbus Panhandlers, and Dayton Triangles), four teams from </a:t>
            </a:r>
            <a:r>
              <a:rPr lang="en" sz="1350" u="sng">
                <a:solidFill>
                  <a:srgbClr val="14599D"/>
                </a:solidFill>
                <a:highlight>
                  <a:srgbClr val="FFFFFF"/>
                </a:highlight>
                <a:latin typeface="Montserrat"/>
                <a:ea typeface="Montserrat"/>
                <a:cs typeface="Montserrat"/>
                <a:sym typeface="Montserrat"/>
                <a:hlinkClick r:id="rId2"/>
              </a:rPr>
              <a:t>Illinois</a:t>
            </a:r>
            <a:r>
              <a:rPr lang="en" sz="1350">
                <a:highlight>
                  <a:srgbClr val="FFFFFF"/>
                </a:highlight>
                <a:latin typeface="Montserrat"/>
                <a:ea typeface="Montserrat"/>
                <a:cs typeface="Montserrat"/>
                <a:sym typeface="Montserrat"/>
              </a:rPr>
              <a:t> (Chicago Tigers, Decatur Staleys, Racine Cardinals [the Cardinals were based in Chicago but took the name of a local street], and </a:t>
            </a:r>
            <a:r>
              <a:rPr lang="en" sz="1350" u="sng">
                <a:solidFill>
                  <a:srgbClr val="14599D"/>
                </a:solidFill>
                <a:highlight>
                  <a:srgbClr val="FFFFFF"/>
                </a:highlight>
                <a:latin typeface="Montserrat"/>
                <a:ea typeface="Montserrat"/>
                <a:cs typeface="Montserrat"/>
                <a:sym typeface="Montserrat"/>
                <a:hlinkClick r:id="rId3"/>
              </a:rPr>
              <a:t>Rock Island</a:t>
            </a:r>
            <a:r>
              <a:rPr lang="en" sz="1350">
                <a:highlight>
                  <a:srgbClr val="FFFFFF"/>
                </a:highlight>
                <a:latin typeface="Montserrat"/>
                <a:ea typeface="Montserrat"/>
                <a:cs typeface="Montserrat"/>
                <a:sym typeface="Montserrat"/>
              </a:rPr>
              <a:t> Independents), two from </a:t>
            </a:r>
            <a:r>
              <a:rPr lang="en" sz="1350" u="sng">
                <a:solidFill>
                  <a:srgbClr val="14599D"/>
                </a:solidFill>
                <a:highlight>
                  <a:srgbClr val="FFFFFF"/>
                </a:highlight>
                <a:latin typeface="Montserrat"/>
                <a:ea typeface="Montserrat"/>
                <a:cs typeface="Montserrat"/>
                <a:sym typeface="Montserrat"/>
                <a:hlinkClick r:id="rId4"/>
              </a:rPr>
              <a:t>Indiana</a:t>
            </a:r>
            <a:r>
              <a:rPr lang="en" sz="1350">
                <a:highlight>
                  <a:srgbClr val="FFFFFF"/>
                </a:highlight>
                <a:latin typeface="Montserrat"/>
                <a:ea typeface="Montserrat"/>
                <a:cs typeface="Montserrat"/>
                <a:sym typeface="Montserrat"/>
              </a:rPr>
              <a:t> (Hammond Pros and Muncie Flyers), two from New York (Buffalo All-Americans and Rochester Jeffersons), and the Detroit Heralds from </a:t>
            </a:r>
            <a:r>
              <a:rPr lang="en" sz="1350" u="sng">
                <a:solidFill>
                  <a:srgbClr val="14599D"/>
                </a:solidFill>
                <a:highlight>
                  <a:srgbClr val="FFFFFF"/>
                </a:highlight>
                <a:latin typeface="Montserrat"/>
                <a:ea typeface="Montserrat"/>
                <a:cs typeface="Montserrat"/>
                <a:sym typeface="Montserrat"/>
                <a:hlinkClick r:id="rId5"/>
              </a:rPr>
              <a:t>Michigan</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7" name="Shape 287"/>
        <p:cNvGrpSpPr/>
        <p:nvPr/>
      </p:nvGrpSpPr>
      <p:grpSpPr>
        <a:xfrm>
          <a:off x="0" y="0"/>
          <a:ext cx="0" cy="0"/>
          <a:chOff x="0" y="0"/>
          <a:chExt cx="0" cy="0"/>
        </a:xfrm>
      </p:grpSpPr>
      <p:sp>
        <p:nvSpPr>
          <p:cNvPr id="288" name="Google Shape;288;g7f1927b270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7f1927b270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6" name="Shape 296"/>
        <p:cNvGrpSpPr/>
        <p:nvPr/>
      </p:nvGrpSpPr>
      <p:grpSpPr>
        <a:xfrm>
          <a:off x="0" y="0"/>
          <a:ext cx="0" cy="0"/>
          <a:chOff x="0" y="0"/>
          <a:chExt cx="0" cy="0"/>
        </a:xfrm>
      </p:grpSpPr>
      <p:sp>
        <p:nvSpPr>
          <p:cNvPr id="297" name="Google Shape;297;g7f1927b270_0_2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7f1927b270_0_2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6" name="Shape 306"/>
        <p:cNvGrpSpPr/>
        <p:nvPr/>
      </p:nvGrpSpPr>
      <p:grpSpPr>
        <a:xfrm>
          <a:off x="0" y="0"/>
          <a:ext cx="0" cy="0"/>
          <a:chOff x="0" y="0"/>
          <a:chExt cx="0" cy="0"/>
        </a:xfrm>
      </p:grpSpPr>
      <p:sp>
        <p:nvSpPr>
          <p:cNvPr id="307" name="Google Shape;307;g7f1927b270_0_2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7f1927b270_0_2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6" name="Shape 316"/>
        <p:cNvGrpSpPr/>
        <p:nvPr/>
      </p:nvGrpSpPr>
      <p:grpSpPr>
        <a:xfrm>
          <a:off x="0" y="0"/>
          <a:ext cx="0" cy="0"/>
          <a:chOff x="0" y="0"/>
          <a:chExt cx="0" cy="0"/>
        </a:xfrm>
      </p:grpSpPr>
      <p:sp>
        <p:nvSpPr>
          <p:cNvPr id="317" name="Google Shape;317;g7f1927b270_0_2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7f1927b270_0_2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6" name="Shape 326"/>
        <p:cNvGrpSpPr/>
        <p:nvPr/>
      </p:nvGrpSpPr>
      <p:grpSpPr>
        <a:xfrm>
          <a:off x="0" y="0"/>
          <a:ext cx="0" cy="0"/>
          <a:chOff x="0" y="0"/>
          <a:chExt cx="0" cy="0"/>
        </a:xfrm>
      </p:grpSpPr>
      <p:sp>
        <p:nvSpPr>
          <p:cNvPr id="327" name="Google Shape;327;g7f1927b270_0_2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7f1927b270_0_2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6" name="Shape 336"/>
        <p:cNvGrpSpPr/>
        <p:nvPr/>
      </p:nvGrpSpPr>
      <p:grpSpPr>
        <a:xfrm>
          <a:off x="0" y="0"/>
          <a:ext cx="0" cy="0"/>
          <a:chOff x="0" y="0"/>
          <a:chExt cx="0" cy="0"/>
        </a:xfrm>
      </p:grpSpPr>
      <p:sp>
        <p:nvSpPr>
          <p:cNvPr id="337" name="Google Shape;337;g71588b9e2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71588b9e2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1" name="Shape 341"/>
        <p:cNvGrpSpPr/>
        <p:nvPr/>
      </p:nvGrpSpPr>
      <p:grpSpPr>
        <a:xfrm>
          <a:off x="0" y="0"/>
          <a:ext cx="0" cy="0"/>
          <a:chOff x="0" y="0"/>
          <a:chExt cx="0" cy="0"/>
        </a:xfrm>
      </p:grpSpPr>
      <p:sp>
        <p:nvSpPr>
          <p:cNvPr id="342" name="Google Shape;342;g71588b9e24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 name="Google Shape;343;g71588b9e24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1" name="Shape 351"/>
        <p:cNvGrpSpPr/>
        <p:nvPr/>
      </p:nvGrpSpPr>
      <p:grpSpPr>
        <a:xfrm>
          <a:off x="0" y="0"/>
          <a:ext cx="0" cy="0"/>
          <a:chOff x="0" y="0"/>
          <a:chExt cx="0" cy="0"/>
        </a:xfrm>
      </p:grpSpPr>
      <p:sp>
        <p:nvSpPr>
          <p:cNvPr id="352" name="Google Shape;352;g7f1927b270_0_3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7f1927b270_0_3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1" name="Shape 361"/>
        <p:cNvGrpSpPr/>
        <p:nvPr/>
      </p:nvGrpSpPr>
      <p:grpSpPr>
        <a:xfrm>
          <a:off x="0" y="0"/>
          <a:ext cx="0" cy="0"/>
          <a:chOff x="0" y="0"/>
          <a:chExt cx="0" cy="0"/>
        </a:xfrm>
      </p:grpSpPr>
      <p:sp>
        <p:nvSpPr>
          <p:cNvPr id="362" name="Google Shape;362;g71588b9e24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3" name="Google Shape;363;g71588b9e24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1" name="Shape 371"/>
        <p:cNvGrpSpPr/>
        <p:nvPr/>
      </p:nvGrpSpPr>
      <p:grpSpPr>
        <a:xfrm>
          <a:off x="0" y="0"/>
          <a:ext cx="0" cy="0"/>
          <a:chOff x="0" y="0"/>
          <a:chExt cx="0" cy="0"/>
        </a:xfrm>
      </p:grpSpPr>
      <p:sp>
        <p:nvSpPr>
          <p:cNvPr id="372" name="Google Shape;372;g71588b9e24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3" name="Google Shape;373;g71588b9e24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 name="Shape 75"/>
        <p:cNvGrpSpPr/>
        <p:nvPr/>
      </p:nvGrpSpPr>
      <p:grpSpPr>
        <a:xfrm>
          <a:off x="0" y="0"/>
          <a:ext cx="0" cy="0"/>
          <a:chOff x="0" y="0"/>
          <a:chExt cx="0" cy="0"/>
        </a:xfrm>
      </p:grpSpPr>
      <p:sp>
        <p:nvSpPr>
          <p:cNvPr id="76" name="Google Shape;76;g7f1927b270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7f1927b270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1" name="Shape 381"/>
        <p:cNvGrpSpPr/>
        <p:nvPr/>
      </p:nvGrpSpPr>
      <p:grpSpPr>
        <a:xfrm>
          <a:off x="0" y="0"/>
          <a:ext cx="0" cy="0"/>
          <a:chOff x="0" y="0"/>
          <a:chExt cx="0" cy="0"/>
        </a:xfrm>
      </p:grpSpPr>
      <p:sp>
        <p:nvSpPr>
          <p:cNvPr id="382" name="Google Shape;382;g71588b9e24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3" name="Google Shape;383;g71588b9e24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0" name="Shape 390"/>
        <p:cNvGrpSpPr/>
        <p:nvPr/>
      </p:nvGrpSpPr>
      <p:grpSpPr>
        <a:xfrm>
          <a:off x="0" y="0"/>
          <a:ext cx="0" cy="0"/>
          <a:chOff x="0" y="0"/>
          <a:chExt cx="0" cy="0"/>
        </a:xfrm>
      </p:grpSpPr>
      <p:sp>
        <p:nvSpPr>
          <p:cNvPr id="391" name="Google Shape;391;g7f1927b270_0_3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2" name="Google Shape;392;g7f1927b270_0_3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5" name="Shape 395"/>
        <p:cNvGrpSpPr/>
        <p:nvPr/>
      </p:nvGrpSpPr>
      <p:grpSpPr>
        <a:xfrm>
          <a:off x="0" y="0"/>
          <a:ext cx="0" cy="0"/>
          <a:chOff x="0" y="0"/>
          <a:chExt cx="0" cy="0"/>
        </a:xfrm>
      </p:grpSpPr>
      <p:sp>
        <p:nvSpPr>
          <p:cNvPr id="396" name="Google Shape;396;g7f1927b270_0_2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7" name="Google Shape;397;g7f1927b270_0_2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4" name="Shape 404"/>
        <p:cNvGrpSpPr/>
        <p:nvPr/>
      </p:nvGrpSpPr>
      <p:grpSpPr>
        <a:xfrm>
          <a:off x="0" y="0"/>
          <a:ext cx="0" cy="0"/>
          <a:chOff x="0" y="0"/>
          <a:chExt cx="0" cy="0"/>
        </a:xfrm>
      </p:grpSpPr>
      <p:sp>
        <p:nvSpPr>
          <p:cNvPr id="405" name="Google Shape;405;g7f1927b270_0_2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6" name="Google Shape;406;g7f1927b270_0_2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3" name="Shape 413"/>
        <p:cNvGrpSpPr/>
        <p:nvPr/>
      </p:nvGrpSpPr>
      <p:grpSpPr>
        <a:xfrm>
          <a:off x="0" y="0"/>
          <a:ext cx="0" cy="0"/>
          <a:chOff x="0" y="0"/>
          <a:chExt cx="0" cy="0"/>
        </a:xfrm>
      </p:grpSpPr>
      <p:sp>
        <p:nvSpPr>
          <p:cNvPr id="414" name="Google Shape;414;g7f1927b270_0_2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5" name="Google Shape;415;g7f1927b270_0_2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2" name="Shape 422"/>
        <p:cNvGrpSpPr/>
        <p:nvPr/>
      </p:nvGrpSpPr>
      <p:grpSpPr>
        <a:xfrm>
          <a:off x="0" y="0"/>
          <a:ext cx="0" cy="0"/>
          <a:chOff x="0" y="0"/>
          <a:chExt cx="0" cy="0"/>
        </a:xfrm>
      </p:grpSpPr>
      <p:sp>
        <p:nvSpPr>
          <p:cNvPr id="423" name="Google Shape;423;g7f1927b270_0_3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4" name="Google Shape;424;g7f1927b270_0_3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1" name="Shape 431"/>
        <p:cNvGrpSpPr/>
        <p:nvPr/>
      </p:nvGrpSpPr>
      <p:grpSpPr>
        <a:xfrm>
          <a:off x="0" y="0"/>
          <a:ext cx="0" cy="0"/>
          <a:chOff x="0" y="0"/>
          <a:chExt cx="0" cy="0"/>
        </a:xfrm>
      </p:grpSpPr>
      <p:sp>
        <p:nvSpPr>
          <p:cNvPr id="432" name="Google Shape;432;g7f1927b270_0_3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3" name="Google Shape;433;g7f1927b270_0_3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3" name="Shape 83"/>
        <p:cNvGrpSpPr/>
        <p:nvPr/>
      </p:nvGrpSpPr>
      <p:grpSpPr>
        <a:xfrm>
          <a:off x="0" y="0"/>
          <a:ext cx="0" cy="0"/>
          <a:chOff x="0" y="0"/>
          <a:chExt cx="0" cy="0"/>
        </a:xfrm>
      </p:grpSpPr>
      <p:sp>
        <p:nvSpPr>
          <p:cNvPr id="84" name="Google Shape;84;g7f1927b270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7f1927b270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2" name="Shape 92"/>
        <p:cNvGrpSpPr/>
        <p:nvPr/>
      </p:nvGrpSpPr>
      <p:grpSpPr>
        <a:xfrm>
          <a:off x="0" y="0"/>
          <a:ext cx="0" cy="0"/>
          <a:chOff x="0" y="0"/>
          <a:chExt cx="0" cy="0"/>
        </a:xfrm>
      </p:grpSpPr>
      <p:sp>
        <p:nvSpPr>
          <p:cNvPr id="93" name="Google Shape;93;g7f1927b270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7f1927b270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9" name="Shape 99"/>
        <p:cNvGrpSpPr/>
        <p:nvPr/>
      </p:nvGrpSpPr>
      <p:grpSpPr>
        <a:xfrm>
          <a:off x="0" y="0"/>
          <a:ext cx="0" cy="0"/>
          <a:chOff x="0" y="0"/>
          <a:chExt cx="0" cy="0"/>
        </a:xfrm>
      </p:grpSpPr>
      <p:sp>
        <p:nvSpPr>
          <p:cNvPr id="100" name="Google Shape;100;g7f1927b270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7f1927b270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9" name="Shape 109"/>
        <p:cNvGrpSpPr/>
        <p:nvPr/>
      </p:nvGrpSpPr>
      <p:grpSpPr>
        <a:xfrm>
          <a:off x="0" y="0"/>
          <a:ext cx="0" cy="0"/>
          <a:chOff x="0" y="0"/>
          <a:chExt cx="0" cy="0"/>
        </a:xfrm>
      </p:grpSpPr>
      <p:sp>
        <p:nvSpPr>
          <p:cNvPr id="110" name="Google Shape;110;g7f1927b270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7f1927b270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4" name="Shape 114"/>
        <p:cNvGrpSpPr/>
        <p:nvPr/>
      </p:nvGrpSpPr>
      <p:grpSpPr>
        <a:xfrm>
          <a:off x="0" y="0"/>
          <a:ext cx="0" cy="0"/>
          <a:chOff x="0" y="0"/>
          <a:chExt cx="0" cy="0"/>
        </a:xfrm>
      </p:grpSpPr>
      <p:sp>
        <p:nvSpPr>
          <p:cNvPr id="115" name="Google Shape;115;g7f1927b270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7f1927b270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1600"/>
              </a:spcBef>
              <a:spcAft>
                <a:spcPts val="0"/>
              </a:spcAft>
              <a:buClr>
                <a:schemeClr val="dk2"/>
              </a:buClr>
              <a:buSzPts val="1400"/>
              <a:buChar char="○"/>
              <a:defRPr>
                <a:solidFill>
                  <a:schemeClr val="dk2"/>
                </a:solidFill>
              </a:defRPr>
            </a:lvl2pPr>
            <a:lvl3pPr indent="-317500" lvl="2" marL="1371600" rtl="0">
              <a:lnSpc>
                <a:spcPct val="115000"/>
              </a:lnSpc>
              <a:spcBef>
                <a:spcPts val="1600"/>
              </a:spcBef>
              <a:spcAft>
                <a:spcPts val="0"/>
              </a:spcAft>
              <a:buClr>
                <a:schemeClr val="dk2"/>
              </a:buClr>
              <a:buSzPts val="1400"/>
              <a:buChar char="■"/>
              <a:defRPr>
                <a:solidFill>
                  <a:schemeClr val="dk2"/>
                </a:solidFill>
              </a:defRPr>
            </a:lvl3pPr>
            <a:lvl4pPr indent="-317500" lvl="3" marL="1828800" rtl="0">
              <a:lnSpc>
                <a:spcPct val="115000"/>
              </a:lnSpc>
              <a:spcBef>
                <a:spcPts val="1600"/>
              </a:spcBef>
              <a:spcAft>
                <a:spcPts val="0"/>
              </a:spcAft>
              <a:buClr>
                <a:schemeClr val="dk2"/>
              </a:buClr>
              <a:buSzPts val="1400"/>
              <a:buChar char="●"/>
              <a:defRPr>
                <a:solidFill>
                  <a:schemeClr val="dk2"/>
                </a:solidFill>
              </a:defRPr>
            </a:lvl4pPr>
            <a:lvl5pPr indent="-317500" lvl="4" marL="2286000" rtl="0">
              <a:lnSpc>
                <a:spcPct val="115000"/>
              </a:lnSpc>
              <a:spcBef>
                <a:spcPts val="1600"/>
              </a:spcBef>
              <a:spcAft>
                <a:spcPts val="0"/>
              </a:spcAft>
              <a:buClr>
                <a:schemeClr val="dk2"/>
              </a:buClr>
              <a:buSzPts val="1400"/>
              <a:buChar char="○"/>
              <a:defRPr>
                <a:solidFill>
                  <a:schemeClr val="dk2"/>
                </a:solidFill>
              </a:defRPr>
            </a:lvl5pPr>
            <a:lvl6pPr indent="-317500" lvl="5" marL="2743200" rtl="0">
              <a:lnSpc>
                <a:spcPct val="115000"/>
              </a:lnSpc>
              <a:spcBef>
                <a:spcPts val="1600"/>
              </a:spcBef>
              <a:spcAft>
                <a:spcPts val="0"/>
              </a:spcAft>
              <a:buClr>
                <a:schemeClr val="dk2"/>
              </a:buClr>
              <a:buSzPts val="1400"/>
              <a:buChar char="■"/>
              <a:defRPr>
                <a:solidFill>
                  <a:schemeClr val="dk2"/>
                </a:solidFill>
              </a:defRPr>
            </a:lvl6pPr>
            <a:lvl7pPr indent="-317500" lvl="6" marL="3200400" rtl="0">
              <a:lnSpc>
                <a:spcPct val="115000"/>
              </a:lnSpc>
              <a:spcBef>
                <a:spcPts val="1600"/>
              </a:spcBef>
              <a:spcAft>
                <a:spcPts val="0"/>
              </a:spcAft>
              <a:buClr>
                <a:schemeClr val="dk2"/>
              </a:buClr>
              <a:buSzPts val="1400"/>
              <a:buChar char="●"/>
              <a:defRPr>
                <a:solidFill>
                  <a:schemeClr val="dk2"/>
                </a:solidFill>
              </a:defRPr>
            </a:lvl7pPr>
            <a:lvl8pPr indent="-317500" lvl="7" marL="3657600" rtl="0">
              <a:lnSpc>
                <a:spcPct val="115000"/>
              </a:lnSpc>
              <a:spcBef>
                <a:spcPts val="1600"/>
              </a:spcBef>
              <a:spcAft>
                <a:spcPts val="0"/>
              </a:spcAft>
              <a:buClr>
                <a:schemeClr val="dk2"/>
              </a:buClr>
              <a:buSzPts val="1400"/>
              <a:buChar char="○"/>
              <a:defRPr>
                <a:solidFill>
                  <a:schemeClr val="dk2"/>
                </a:solidFill>
              </a:defRPr>
            </a:lvl8pPr>
            <a:lvl9pPr indent="-317500" lvl="8" marL="4114800" rtl="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5.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4.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8.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6.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3.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0.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hyperlink" Target="https://en.wikipedia.org/wiki/Vector_quantization" TargetMode="External"/><Relationship Id="rId4" Type="http://schemas.openxmlformats.org/officeDocument/2006/relationships/hyperlink" Target="https://en.wikipedia.org/wiki/Signal_processing" TargetMode="External"/><Relationship Id="rId5" Type="http://schemas.openxmlformats.org/officeDocument/2006/relationships/hyperlink" Target="https://en.wikipedia.org/wiki/Cluster_analysis" TargetMode="External"/><Relationship Id="rId6" Type="http://schemas.openxmlformats.org/officeDocument/2006/relationships/hyperlink" Target="https://en.wikipedia.org/wiki/Data_mining"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1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2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2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18.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hyperlink" Target="https://www.britannica.com/sports/gridiron-football" TargetMode="External"/><Relationship Id="rId4" Type="http://schemas.openxmlformats.org/officeDocument/2006/relationships/hyperlink" Target="https://www.britannica.com/place/Canton-Ohio" TargetMode="External"/><Relationship Id="rId5" Type="http://schemas.openxmlformats.org/officeDocument/2006/relationships/hyperlink" Target="https://www.britannica.com/place/Ohio-state"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hyperlink" Target="https://en.wikipedia.org/wiki/Statistics" TargetMode="External"/><Relationship Id="rId4" Type="http://schemas.openxmlformats.org/officeDocument/2006/relationships/hyperlink" Target="https://en.wikipedia.org/wiki/Linearity" TargetMode="External"/><Relationship Id="rId5" Type="http://schemas.openxmlformats.org/officeDocument/2006/relationships/hyperlink" Target="https://en.wikipedia.org/wiki/Dependent_variable" TargetMode="External"/><Relationship Id="rId6" Type="http://schemas.openxmlformats.org/officeDocument/2006/relationships/hyperlink" Target="https://en.wikipedia.org/wiki/Explanatory_variable" TargetMode="External"/><Relationship Id="rId7" Type="http://schemas.openxmlformats.org/officeDocument/2006/relationships/hyperlink" Target="https://en.wikipedia.org/wiki/Independent_variable"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19.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17.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26.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22.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12.jp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21.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23.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25.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image" Target="../media/image2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9.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 Id="rId3" Type="http://schemas.openxmlformats.org/officeDocument/2006/relationships/image" Target="../media/image20.jp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 Id="rId3" Type="http://schemas.openxmlformats.org/officeDocument/2006/relationships/hyperlink" Target="https://en.wikipedia.org/wiki/Ensemble_learning" TargetMode="External"/><Relationship Id="rId4" Type="http://schemas.openxmlformats.org/officeDocument/2006/relationships/hyperlink" Target="https://en.wikipedia.org/wiki/Statistical_classification" TargetMode="External"/><Relationship Id="rId5" Type="http://schemas.openxmlformats.org/officeDocument/2006/relationships/hyperlink" Target="https://en.wikipedia.org/wiki/Regression_analysis" TargetMode="External"/><Relationship Id="rId6" Type="http://schemas.openxmlformats.org/officeDocument/2006/relationships/hyperlink" Target="https://en.wikipedia.org/wiki/Decision_tree_learning" TargetMode="External"/><Relationship Id="rId7" Type="http://schemas.openxmlformats.org/officeDocument/2006/relationships/hyperlink" Target="https://en.wikipedia.org/wiki/Mode_(statistics)"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 Id="rId3" Type="http://schemas.openxmlformats.org/officeDocument/2006/relationships/image" Target="../media/image16.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hyperlink" Target="https://www.pro-football-reference.com/" TargetMode="External"/><Relationship Id="rId4" Type="http://schemas.openxmlformats.org/officeDocument/2006/relationships/hyperlink" Target="https://www.spotrac.com/nfl/"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pic>
        <p:nvPicPr>
          <p:cNvPr id="54" name="Google Shape;54;p13"/>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55" name="Google Shape;55;p13"/>
          <p:cNvSpPr txBox="1"/>
          <p:nvPr>
            <p:ph type="ctrTitle"/>
          </p:nvPr>
        </p:nvSpPr>
        <p:spPr>
          <a:xfrm>
            <a:off x="510450" y="0"/>
            <a:ext cx="8123100" cy="726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600">
                <a:solidFill>
                  <a:schemeClr val="lt1"/>
                </a:solidFill>
              </a:rPr>
              <a:t>Player Performance &amp; Salary Analysis</a:t>
            </a:r>
            <a:endParaRPr sz="3600">
              <a:solidFill>
                <a:schemeClr val="lt1"/>
              </a:solidFill>
            </a:endParaRPr>
          </a:p>
        </p:txBody>
      </p:sp>
      <p:sp>
        <p:nvSpPr>
          <p:cNvPr id="56" name="Google Shape;56;p13"/>
          <p:cNvSpPr txBox="1"/>
          <p:nvPr>
            <p:ph idx="1" type="subTitle"/>
          </p:nvPr>
        </p:nvSpPr>
        <p:spPr>
          <a:xfrm>
            <a:off x="510450" y="3740788"/>
            <a:ext cx="8123100" cy="63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B</a:t>
            </a:r>
            <a:r>
              <a:rPr lang="en" sz="2400">
                <a:solidFill>
                  <a:schemeClr val="lt1"/>
                </a:solidFill>
              </a:rPr>
              <a:t>y</a:t>
            </a:r>
            <a:r>
              <a:rPr lang="en"/>
              <a:t> </a:t>
            </a:r>
            <a:r>
              <a:rPr lang="en">
                <a:solidFill>
                  <a:schemeClr val="lt1"/>
                </a:solidFill>
              </a:rPr>
              <a:t>Chris</a:t>
            </a:r>
            <a:r>
              <a:rPr lang="en"/>
              <a:t> </a:t>
            </a:r>
            <a:r>
              <a:rPr lang="en">
                <a:solidFill>
                  <a:schemeClr val="lt1"/>
                </a:solidFill>
              </a:rPr>
              <a:t>Corliss</a:t>
            </a:r>
            <a:endParaRPr>
              <a:solidFill>
                <a:schemeClr val="lt1"/>
              </a:solidFill>
            </a:endParaRPr>
          </a:p>
        </p:txBody>
      </p:sp>
      <p:sp>
        <p:nvSpPr>
          <p:cNvPr id="57" name="Google Shape;57;p13"/>
          <p:cNvSpPr txBox="1"/>
          <p:nvPr>
            <p:ph idx="1" type="subTitle"/>
          </p:nvPr>
        </p:nvSpPr>
        <p:spPr>
          <a:xfrm>
            <a:off x="510450" y="4370773"/>
            <a:ext cx="8123100" cy="50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1"/>
                </a:solidFill>
              </a:rPr>
              <a:t>chris.s.corliss@gmail.com</a:t>
            </a:r>
            <a:endParaRPr sz="1800">
              <a:solidFill>
                <a:schemeClr val="lt1"/>
              </a:solidFill>
            </a:endParaRPr>
          </a:p>
        </p:txBody>
      </p:sp>
      <p:cxnSp>
        <p:nvCxnSpPr>
          <p:cNvPr id="58" name="Google Shape;58;p13"/>
          <p:cNvCxnSpPr/>
          <p:nvPr/>
        </p:nvCxnSpPr>
        <p:spPr>
          <a:xfrm>
            <a:off x="615150" y="2998025"/>
            <a:ext cx="500400" cy="0"/>
          </a:xfrm>
          <a:prstGeom prst="straightConnector1">
            <a:avLst/>
          </a:prstGeom>
          <a:noFill/>
          <a:ln cap="flat" cmpd="sng" w="19050">
            <a:solidFill>
              <a:schemeClr val="lt1"/>
            </a:solidFill>
            <a:prstDash val="solid"/>
            <a:round/>
            <a:headEnd len="med" w="med" type="none"/>
            <a:tailEnd len="med" w="med"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6" name="Shape 126"/>
        <p:cNvGrpSpPr/>
        <p:nvPr/>
      </p:nvGrpSpPr>
      <p:grpSpPr>
        <a:xfrm>
          <a:off x="0" y="0"/>
          <a:ext cx="0" cy="0"/>
          <a:chOff x="0" y="0"/>
          <a:chExt cx="0" cy="0"/>
        </a:xfrm>
      </p:grpSpPr>
      <p:sp>
        <p:nvSpPr>
          <p:cNvPr id="127" name="Google Shape;127;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29" name="Google Shape;129;p22"/>
          <p:cNvPicPr preferRelativeResize="0"/>
          <p:nvPr/>
        </p:nvPicPr>
        <p:blipFill>
          <a:blip r:embed="rId3">
            <a:alphaModFix/>
          </a:blip>
          <a:stretch>
            <a:fillRect/>
          </a:stretch>
        </p:blipFill>
        <p:spPr>
          <a:xfrm>
            <a:off x="0" y="9853"/>
            <a:ext cx="9144001" cy="512379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sp>
        <p:nvSpPr>
          <p:cNvPr id="134" name="Google Shape;134;p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Which Statistics to use?</a:t>
            </a:r>
            <a:endParaRPr sz="3600"/>
          </a:p>
        </p:txBody>
      </p:sp>
      <p:sp>
        <p:nvSpPr>
          <p:cNvPr id="135" name="Google Shape;135;p2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t>Defense - </a:t>
            </a:r>
            <a:r>
              <a:rPr lang="en"/>
              <a:t>Positions tracked and stats available don’t easily reflect the impact a player may have</a:t>
            </a:r>
            <a:endParaRPr/>
          </a:p>
          <a:p>
            <a:pPr indent="0" lvl="0" marL="0" rtl="0" algn="l">
              <a:spcBef>
                <a:spcPts val="1600"/>
              </a:spcBef>
              <a:spcAft>
                <a:spcPts val="0"/>
              </a:spcAft>
              <a:buNone/>
            </a:pPr>
            <a:r>
              <a:t/>
            </a:r>
            <a:endParaRPr/>
          </a:p>
          <a:p>
            <a:pPr indent="0" lvl="0" marL="0" rtl="0" algn="l">
              <a:spcBef>
                <a:spcPts val="1600"/>
              </a:spcBef>
              <a:spcAft>
                <a:spcPts val="1600"/>
              </a:spcAft>
              <a:buNone/>
            </a:pPr>
            <a:r>
              <a:rPr b="1" lang="en" sz="2400"/>
              <a:t>Offense -</a:t>
            </a:r>
            <a:r>
              <a:rPr lang="en"/>
              <a:t> Easier to show how their contributions may affect the outcome of a game or season</a:t>
            </a:r>
            <a:endParaRPr/>
          </a:p>
        </p:txBody>
      </p:sp>
      <p:sp>
        <p:nvSpPr>
          <p:cNvPr id="136" name="Google Shape;136;p23"/>
          <p:cNvSpPr/>
          <p:nvPr/>
        </p:nvSpPr>
        <p:spPr>
          <a:xfrm>
            <a:off x="0" y="4325100"/>
            <a:ext cx="4672500" cy="818400"/>
          </a:xfrm>
          <a:prstGeom prst="rtTriangle">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3"/>
          <p:cNvSpPr/>
          <p:nvPr/>
        </p:nvSpPr>
        <p:spPr>
          <a:xfrm flipH="1">
            <a:off x="4471500" y="4325100"/>
            <a:ext cx="4672500" cy="818400"/>
          </a:xfrm>
          <a:prstGeom prst="rtTriangle">
            <a:avLst/>
          </a:prstGeom>
          <a:solidFill>
            <a:srgbClr val="1C458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3"/>
          <p:cNvSpPr/>
          <p:nvPr/>
        </p:nvSpPr>
        <p:spPr>
          <a:xfrm>
            <a:off x="3790100" y="4879700"/>
            <a:ext cx="1563786" cy="263790"/>
          </a:xfrm>
          <a:prstGeom prst="flowChartTerminator">
            <a:avLst/>
          </a:prstGeom>
          <a:solidFill>
            <a:srgbClr val="783F0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2" name="Shape 142"/>
        <p:cNvGrpSpPr/>
        <p:nvPr/>
      </p:nvGrpSpPr>
      <p:grpSpPr>
        <a:xfrm>
          <a:off x="0" y="0"/>
          <a:ext cx="0" cy="0"/>
          <a:chOff x="0" y="0"/>
          <a:chExt cx="0" cy="0"/>
        </a:xfrm>
      </p:grpSpPr>
      <p:pic>
        <p:nvPicPr>
          <p:cNvPr id="143" name="Google Shape;143;p24"/>
          <p:cNvPicPr preferRelativeResize="0"/>
          <p:nvPr/>
        </p:nvPicPr>
        <p:blipFill>
          <a:blip r:embed="rId3">
            <a:alphaModFix/>
          </a:blip>
          <a:stretch>
            <a:fillRect/>
          </a:stretch>
        </p:blipFill>
        <p:spPr>
          <a:xfrm>
            <a:off x="611906" y="-33325"/>
            <a:ext cx="7770094" cy="51768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7" name="Shape 147"/>
        <p:cNvGrpSpPr/>
        <p:nvPr/>
      </p:nvGrpSpPr>
      <p:grpSpPr>
        <a:xfrm>
          <a:off x="0" y="0"/>
          <a:ext cx="0" cy="0"/>
          <a:chOff x="0" y="0"/>
          <a:chExt cx="0" cy="0"/>
        </a:xfrm>
      </p:grpSpPr>
      <p:sp>
        <p:nvSpPr>
          <p:cNvPr id="148" name="Google Shape;148;p2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EDA of QB’s</a:t>
            </a:r>
            <a:endParaRPr sz="3600"/>
          </a:p>
        </p:txBody>
      </p:sp>
      <p:sp>
        <p:nvSpPr>
          <p:cNvPr id="149" name="Google Shape;149;p2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900"/>
              </a:spcBef>
              <a:spcAft>
                <a:spcPts val="0"/>
              </a:spcAft>
              <a:buNone/>
            </a:pPr>
            <a:r>
              <a:rPr b="1" lang="en">
                <a:solidFill>
                  <a:srgbClr val="000000"/>
                </a:solidFill>
                <a:highlight>
                  <a:srgbClr val="FFFFFF"/>
                </a:highlight>
              </a:rPr>
              <a:t>COMP-</a:t>
            </a:r>
            <a:r>
              <a:rPr lang="en" sz="1400">
                <a:solidFill>
                  <a:srgbClr val="000000"/>
                </a:solidFill>
                <a:highlight>
                  <a:srgbClr val="FFFFFF"/>
                </a:highlight>
              </a:rPr>
              <a:t> Completions</a:t>
            </a:r>
            <a:r>
              <a:rPr b="1" lang="en">
                <a:solidFill>
                  <a:srgbClr val="000000"/>
                </a:solidFill>
                <a:highlight>
                  <a:srgbClr val="FFFFFF"/>
                </a:highlight>
              </a:rPr>
              <a:t>    ATT</a:t>
            </a:r>
            <a:r>
              <a:rPr lang="en">
                <a:solidFill>
                  <a:srgbClr val="000000"/>
                </a:solidFill>
                <a:highlight>
                  <a:srgbClr val="FFFFFF"/>
                </a:highlight>
              </a:rPr>
              <a:t>-</a:t>
            </a:r>
            <a:r>
              <a:rPr lang="en" sz="1400">
                <a:solidFill>
                  <a:srgbClr val="000000"/>
                </a:solidFill>
                <a:highlight>
                  <a:srgbClr val="FFFFFF"/>
                </a:highlight>
              </a:rPr>
              <a:t> Attempts</a:t>
            </a:r>
            <a:r>
              <a:rPr b="1" lang="en">
                <a:solidFill>
                  <a:srgbClr val="000000"/>
                </a:solidFill>
                <a:highlight>
                  <a:srgbClr val="FFFFFF"/>
                </a:highlight>
              </a:rPr>
              <a:t>   ATT/G-</a:t>
            </a:r>
            <a:r>
              <a:rPr lang="en" sz="1400">
                <a:solidFill>
                  <a:srgbClr val="000000"/>
                </a:solidFill>
                <a:highlight>
                  <a:srgbClr val="FFFFFF"/>
                </a:highlight>
              </a:rPr>
              <a:t> Attempts per Game</a:t>
            </a:r>
            <a:r>
              <a:rPr b="1" lang="en">
                <a:solidFill>
                  <a:srgbClr val="000000"/>
                </a:solidFill>
                <a:highlight>
                  <a:srgbClr val="FFFFFF"/>
                </a:highlight>
              </a:rPr>
              <a:t>   YDS- </a:t>
            </a:r>
            <a:r>
              <a:rPr lang="en" sz="1400">
                <a:solidFill>
                  <a:srgbClr val="000000"/>
                </a:solidFill>
                <a:highlight>
                  <a:srgbClr val="FFFFFF"/>
                </a:highlight>
              </a:rPr>
              <a:t>Yards</a:t>
            </a:r>
            <a:r>
              <a:rPr b="1" lang="en">
                <a:solidFill>
                  <a:srgbClr val="000000"/>
                </a:solidFill>
                <a:highlight>
                  <a:srgbClr val="FFFFFF"/>
                </a:highlight>
              </a:rPr>
              <a:t>   </a:t>
            </a:r>
            <a:endParaRPr b="1">
              <a:solidFill>
                <a:srgbClr val="000000"/>
              </a:solidFill>
              <a:highlight>
                <a:srgbClr val="FFFFFF"/>
              </a:highlight>
            </a:endParaRPr>
          </a:p>
          <a:p>
            <a:pPr indent="0" lvl="0" marL="0" rtl="0" algn="l">
              <a:spcBef>
                <a:spcPts val="900"/>
              </a:spcBef>
              <a:spcAft>
                <a:spcPts val="0"/>
              </a:spcAft>
              <a:buNone/>
            </a:pPr>
            <a:r>
              <a:rPr b="1" lang="en">
                <a:solidFill>
                  <a:srgbClr val="000000"/>
                </a:solidFill>
                <a:highlight>
                  <a:srgbClr val="FFFFFF"/>
                </a:highlight>
              </a:rPr>
              <a:t>300+ YDS- </a:t>
            </a:r>
            <a:r>
              <a:rPr lang="en" sz="1400">
                <a:solidFill>
                  <a:srgbClr val="000000"/>
                </a:solidFill>
                <a:highlight>
                  <a:srgbClr val="FFFFFF"/>
                </a:highlight>
              </a:rPr>
              <a:t>Number of Games Thrown Over 300 yards</a:t>
            </a:r>
            <a:r>
              <a:rPr b="1" lang="en">
                <a:solidFill>
                  <a:srgbClr val="000000"/>
                </a:solidFill>
                <a:highlight>
                  <a:srgbClr val="FFFFFF"/>
                </a:highlight>
              </a:rPr>
              <a:t>   COMP%-</a:t>
            </a:r>
            <a:r>
              <a:rPr lang="en" sz="1400">
                <a:solidFill>
                  <a:srgbClr val="000000"/>
                </a:solidFill>
                <a:highlight>
                  <a:srgbClr val="FFFFFF"/>
                </a:highlight>
              </a:rPr>
              <a:t> Percentage of Completed Passes</a:t>
            </a:r>
            <a:endParaRPr sz="1400">
              <a:solidFill>
                <a:srgbClr val="000000"/>
              </a:solidFill>
              <a:highlight>
                <a:srgbClr val="FFFFFF"/>
              </a:highlight>
            </a:endParaRPr>
          </a:p>
          <a:p>
            <a:pPr indent="0" lvl="0" marL="0" rtl="0" algn="l">
              <a:spcBef>
                <a:spcPts val="900"/>
              </a:spcBef>
              <a:spcAft>
                <a:spcPts val="0"/>
              </a:spcAft>
              <a:buNone/>
            </a:pPr>
            <a:r>
              <a:rPr b="1" lang="en">
                <a:solidFill>
                  <a:srgbClr val="000000"/>
                </a:solidFill>
                <a:highlight>
                  <a:srgbClr val="FFFFFF"/>
                </a:highlight>
              </a:rPr>
              <a:t>YDS/ATT- </a:t>
            </a:r>
            <a:r>
              <a:rPr lang="en" sz="1400">
                <a:solidFill>
                  <a:srgbClr val="000000"/>
                </a:solidFill>
                <a:highlight>
                  <a:srgbClr val="FFFFFF"/>
                </a:highlight>
              </a:rPr>
              <a:t>Yards per Pass Attempt</a:t>
            </a:r>
            <a:r>
              <a:rPr b="1" lang="en">
                <a:solidFill>
                  <a:srgbClr val="000000"/>
                </a:solidFill>
                <a:highlight>
                  <a:srgbClr val="FFFFFF"/>
                </a:highlight>
              </a:rPr>
              <a:t>   YDS/COMP-</a:t>
            </a:r>
            <a:r>
              <a:rPr lang="en" sz="1400">
                <a:solidFill>
                  <a:srgbClr val="000000"/>
                </a:solidFill>
                <a:highlight>
                  <a:srgbClr val="FFFFFF"/>
                </a:highlight>
              </a:rPr>
              <a:t> Yards per Completed Pass</a:t>
            </a:r>
            <a:r>
              <a:rPr b="1" lang="en">
                <a:solidFill>
                  <a:srgbClr val="000000"/>
                </a:solidFill>
                <a:highlight>
                  <a:srgbClr val="FFFFFF"/>
                </a:highlight>
              </a:rPr>
              <a:t>  TD- </a:t>
            </a:r>
            <a:r>
              <a:rPr lang="en" sz="1400">
                <a:solidFill>
                  <a:srgbClr val="000000"/>
                </a:solidFill>
                <a:highlight>
                  <a:srgbClr val="FFFFFF"/>
                </a:highlight>
              </a:rPr>
              <a:t>Touchdowns</a:t>
            </a:r>
            <a:r>
              <a:rPr b="1" lang="en">
                <a:solidFill>
                  <a:srgbClr val="000000"/>
                </a:solidFill>
                <a:highlight>
                  <a:srgbClr val="FFFFFF"/>
                </a:highlight>
              </a:rPr>
              <a:t>  </a:t>
            </a:r>
            <a:endParaRPr b="1">
              <a:solidFill>
                <a:srgbClr val="000000"/>
              </a:solidFill>
              <a:highlight>
                <a:srgbClr val="FFFFFF"/>
              </a:highlight>
            </a:endParaRPr>
          </a:p>
          <a:p>
            <a:pPr indent="0" lvl="0" marL="0" rtl="0" algn="l">
              <a:spcBef>
                <a:spcPts val="900"/>
              </a:spcBef>
              <a:spcAft>
                <a:spcPts val="0"/>
              </a:spcAft>
              <a:buNone/>
            </a:pPr>
            <a:r>
              <a:rPr b="1" lang="en">
                <a:solidFill>
                  <a:srgbClr val="000000"/>
                </a:solidFill>
                <a:highlight>
                  <a:srgbClr val="FFFFFF"/>
                </a:highlight>
              </a:rPr>
              <a:t>INT- </a:t>
            </a:r>
            <a:r>
              <a:rPr lang="en" sz="1400">
                <a:solidFill>
                  <a:srgbClr val="000000"/>
                </a:solidFill>
                <a:highlight>
                  <a:srgbClr val="FFFFFF"/>
                </a:highlight>
              </a:rPr>
              <a:t>Interceptions Thrown</a:t>
            </a:r>
            <a:r>
              <a:rPr b="1" lang="en">
                <a:solidFill>
                  <a:srgbClr val="000000"/>
                </a:solidFill>
                <a:highlight>
                  <a:srgbClr val="FFFFFF"/>
                </a:highlight>
              </a:rPr>
              <a:t>   QBR- </a:t>
            </a:r>
            <a:r>
              <a:rPr lang="en" sz="1400">
                <a:solidFill>
                  <a:srgbClr val="000000"/>
                </a:solidFill>
                <a:highlight>
                  <a:srgbClr val="FFFFFF"/>
                </a:highlight>
              </a:rPr>
              <a:t>Quarterback Rating </a:t>
            </a:r>
            <a:r>
              <a:rPr b="1" lang="en">
                <a:solidFill>
                  <a:srgbClr val="000000"/>
                </a:solidFill>
                <a:highlight>
                  <a:srgbClr val="FFFFFF"/>
                </a:highlight>
              </a:rPr>
              <a:t>LONG- </a:t>
            </a:r>
            <a:r>
              <a:rPr lang="en" sz="1400">
                <a:solidFill>
                  <a:srgbClr val="000000"/>
                </a:solidFill>
                <a:highlight>
                  <a:srgbClr val="FFFFFF"/>
                </a:highlight>
              </a:rPr>
              <a:t>Longest Pass Completed</a:t>
            </a:r>
            <a:r>
              <a:rPr b="1" lang="en">
                <a:solidFill>
                  <a:srgbClr val="000000"/>
                </a:solidFill>
                <a:highlight>
                  <a:srgbClr val="FFFFFF"/>
                </a:highlight>
              </a:rPr>
              <a:t> </a:t>
            </a:r>
            <a:endParaRPr b="1">
              <a:solidFill>
                <a:srgbClr val="000000"/>
              </a:solidFill>
              <a:highlight>
                <a:srgbClr val="FFFFFF"/>
              </a:highlight>
            </a:endParaRPr>
          </a:p>
          <a:p>
            <a:pPr indent="0" lvl="0" marL="0" rtl="0" algn="l">
              <a:spcBef>
                <a:spcPts val="900"/>
              </a:spcBef>
              <a:spcAft>
                <a:spcPts val="0"/>
              </a:spcAft>
              <a:buNone/>
            </a:pPr>
            <a:r>
              <a:rPr b="1" lang="en">
                <a:solidFill>
                  <a:srgbClr val="000000"/>
                </a:solidFill>
                <a:highlight>
                  <a:srgbClr val="FFFFFF"/>
                </a:highlight>
              </a:rPr>
              <a:t>SACKS- </a:t>
            </a:r>
            <a:r>
              <a:rPr lang="en" sz="1400">
                <a:solidFill>
                  <a:srgbClr val="000000"/>
                </a:solidFill>
                <a:highlight>
                  <a:srgbClr val="FFFFFF"/>
                </a:highlight>
              </a:rPr>
              <a:t>Times Tackled Behind Line of Scrimmage</a:t>
            </a:r>
            <a:r>
              <a:rPr b="1" lang="en">
                <a:solidFill>
                  <a:srgbClr val="000000"/>
                </a:solidFill>
                <a:highlight>
                  <a:srgbClr val="FFFFFF"/>
                </a:highlight>
              </a:rPr>
              <a:t>   SACK YDS- </a:t>
            </a:r>
            <a:r>
              <a:rPr lang="en" sz="1400">
                <a:solidFill>
                  <a:srgbClr val="000000"/>
                </a:solidFill>
                <a:highlight>
                  <a:srgbClr val="FFFFFF"/>
                </a:highlight>
              </a:rPr>
              <a:t>Total Yards Lost being Sacked</a:t>
            </a:r>
            <a:r>
              <a:rPr b="1" lang="en">
                <a:solidFill>
                  <a:srgbClr val="000000"/>
                </a:solidFill>
                <a:highlight>
                  <a:srgbClr val="FFFFFF"/>
                </a:highlight>
              </a:rPr>
              <a:t>   </a:t>
            </a:r>
            <a:endParaRPr b="1">
              <a:solidFill>
                <a:srgbClr val="000000"/>
              </a:solidFill>
              <a:highlight>
                <a:srgbClr val="FFFFFF"/>
              </a:highlight>
            </a:endParaRPr>
          </a:p>
          <a:p>
            <a:pPr indent="0" lvl="0" marL="0" rtl="0" algn="l">
              <a:spcBef>
                <a:spcPts val="900"/>
              </a:spcBef>
              <a:spcAft>
                <a:spcPts val="0"/>
              </a:spcAft>
              <a:buNone/>
            </a:pPr>
            <a:r>
              <a:rPr b="1" lang="en">
                <a:solidFill>
                  <a:srgbClr val="000000"/>
                </a:solidFill>
                <a:highlight>
                  <a:srgbClr val="FFFFFF"/>
                </a:highlight>
              </a:rPr>
              <a:t>FUML- </a:t>
            </a:r>
            <a:r>
              <a:rPr lang="en" sz="1400">
                <a:solidFill>
                  <a:srgbClr val="000000"/>
                </a:solidFill>
                <a:highlight>
                  <a:srgbClr val="FFFFFF"/>
                </a:highlight>
              </a:rPr>
              <a:t>Fumbles that Resulted in a Turnover</a:t>
            </a:r>
            <a:endParaRPr sz="1400">
              <a:solidFill>
                <a:srgbClr val="000000"/>
              </a:solidFill>
              <a:highlight>
                <a:srgbClr val="FFFFFF"/>
              </a:highlight>
            </a:endParaRPr>
          </a:p>
          <a:p>
            <a:pPr indent="0" lvl="0" marL="0" rtl="0" algn="l">
              <a:spcBef>
                <a:spcPts val="0"/>
              </a:spcBef>
              <a:spcAft>
                <a:spcPts val="1600"/>
              </a:spcAft>
              <a:buNone/>
            </a:pPr>
            <a:r>
              <a:t/>
            </a:r>
            <a:endParaRPr/>
          </a:p>
        </p:txBody>
      </p:sp>
      <p:sp>
        <p:nvSpPr>
          <p:cNvPr id="150" name="Google Shape;150;p25"/>
          <p:cNvSpPr/>
          <p:nvPr/>
        </p:nvSpPr>
        <p:spPr>
          <a:xfrm>
            <a:off x="0" y="4325100"/>
            <a:ext cx="4672500" cy="818400"/>
          </a:xfrm>
          <a:prstGeom prst="rtTriangle">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5"/>
          <p:cNvSpPr/>
          <p:nvPr/>
        </p:nvSpPr>
        <p:spPr>
          <a:xfrm flipH="1">
            <a:off x="4471500" y="4325100"/>
            <a:ext cx="4672500" cy="818400"/>
          </a:xfrm>
          <a:prstGeom prst="rtTriangle">
            <a:avLst/>
          </a:prstGeom>
          <a:solidFill>
            <a:srgbClr val="1C458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5"/>
          <p:cNvSpPr/>
          <p:nvPr/>
        </p:nvSpPr>
        <p:spPr>
          <a:xfrm>
            <a:off x="3790100" y="4879700"/>
            <a:ext cx="1563786" cy="263790"/>
          </a:xfrm>
          <a:prstGeom prst="flowChartTerminator">
            <a:avLst/>
          </a:prstGeom>
          <a:solidFill>
            <a:srgbClr val="783F0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6" name="Shape 156"/>
        <p:cNvGrpSpPr/>
        <p:nvPr/>
      </p:nvGrpSpPr>
      <p:grpSpPr>
        <a:xfrm>
          <a:off x="0" y="0"/>
          <a:ext cx="0" cy="0"/>
          <a:chOff x="0" y="0"/>
          <a:chExt cx="0" cy="0"/>
        </a:xfrm>
      </p:grpSpPr>
      <p:pic>
        <p:nvPicPr>
          <p:cNvPr id="157" name="Google Shape;157;p26"/>
          <p:cNvPicPr preferRelativeResize="0"/>
          <p:nvPr/>
        </p:nvPicPr>
        <p:blipFill>
          <a:blip r:embed="rId3">
            <a:alphaModFix/>
          </a:blip>
          <a:stretch>
            <a:fillRect/>
          </a:stretch>
        </p:blipFill>
        <p:spPr>
          <a:xfrm>
            <a:off x="710600" y="0"/>
            <a:ext cx="7722798" cy="51435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1" name="Shape 161"/>
        <p:cNvGrpSpPr/>
        <p:nvPr/>
      </p:nvGrpSpPr>
      <p:grpSpPr>
        <a:xfrm>
          <a:off x="0" y="0"/>
          <a:ext cx="0" cy="0"/>
          <a:chOff x="0" y="0"/>
          <a:chExt cx="0" cy="0"/>
        </a:xfrm>
      </p:grpSpPr>
      <p:sp>
        <p:nvSpPr>
          <p:cNvPr id="162" name="Google Shape;162;p2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EDA of RB’s</a:t>
            </a:r>
            <a:endParaRPr sz="3600"/>
          </a:p>
        </p:txBody>
      </p:sp>
      <p:sp>
        <p:nvSpPr>
          <p:cNvPr id="163" name="Google Shape;163;p2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900"/>
              </a:spcBef>
              <a:spcAft>
                <a:spcPts val="0"/>
              </a:spcAft>
              <a:buNone/>
            </a:pPr>
            <a:r>
              <a:rPr b="1" lang="en">
                <a:solidFill>
                  <a:srgbClr val="000000"/>
                </a:solidFill>
                <a:highlight>
                  <a:srgbClr val="FFFFFF"/>
                </a:highlight>
              </a:rPr>
              <a:t>ATT- </a:t>
            </a:r>
            <a:r>
              <a:rPr lang="en" sz="1400">
                <a:solidFill>
                  <a:srgbClr val="000000"/>
                </a:solidFill>
                <a:highlight>
                  <a:srgbClr val="FFFFFF"/>
                </a:highlight>
              </a:rPr>
              <a:t>Rushing Attempts    </a:t>
            </a:r>
            <a:r>
              <a:rPr b="1" lang="en">
                <a:solidFill>
                  <a:srgbClr val="000000"/>
                </a:solidFill>
                <a:highlight>
                  <a:srgbClr val="FFFFFF"/>
                </a:highlight>
              </a:rPr>
              <a:t>YDS- </a:t>
            </a:r>
            <a:r>
              <a:rPr lang="en" sz="1400">
                <a:solidFill>
                  <a:srgbClr val="000000"/>
                </a:solidFill>
                <a:highlight>
                  <a:srgbClr val="FFFFFF"/>
                </a:highlight>
              </a:rPr>
              <a:t>Rushing Yards  </a:t>
            </a:r>
            <a:r>
              <a:rPr b="1" lang="en" sz="900">
                <a:solidFill>
                  <a:srgbClr val="000000"/>
                </a:solidFill>
                <a:highlight>
                  <a:srgbClr val="FFFFFF"/>
                </a:highlight>
              </a:rPr>
              <a:t>   </a:t>
            </a:r>
            <a:r>
              <a:rPr b="1" lang="en">
                <a:solidFill>
                  <a:srgbClr val="000000"/>
                </a:solidFill>
                <a:highlight>
                  <a:srgbClr val="FFFFFF"/>
                </a:highlight>
              </a:rPr>
              <a:t>YDS/ATT-</a:t>
            </a:r>
            <a:r>
              <a:rPr lang="en">
                <a:solidFill>
                  <a:srgbClr val="000000"/>
                </a:solidFill>
                <a:highlight>
                  <a:srgbClr val="FFFFFF"/>
                </a:highlight>
              </a:rPr>
              <a:t> </a:t>
            </a:r>
            <a:r>
              <a:rPr lang="en" sz="1400">
                <a:solidFill>
                  <a:srgbClr val="000000"/>
                </a:solidFill>
                <a:highlight>
                  <a:srgbClr val="FFFFFF"/>
                </a:highlight>
              </a:rPr>
              <a:t>Yards per Rushing Attempt</a:t>
            </a:r>
            <a:endParaRPr sz="1400">
              <a:solidFill>
                <a:srgbClr val="000000"/>
              </a:solidFill>
              <a:highlight>
                <a:srgbClr val="FFFFFF"/>
              </a:highlight>
            </a:endParaRPr>
          </a:p>
          <a:p>
            <a:pPr indent="0" lvl="0" marL="0" rtl="0" algn="l">
              <a:spcBef>
                <a:spcPts val="900"/>
              </a:spcBef>
              <a:spcAft>
                <a:spcPts val="0"/>
              </a:spcAft>
              <a:buNone/>
            </a:pPr>
            <a:r>
              <a:rPr b="1" lang="en">
                <a:solidFill>
                  <a:srgbClr val="000000"/>
                </a:solidFill>
                <a:highlight>
                  <a:srgbClr val="FFFFFF"/>
                </a:highlight>
              </a:rPr>
              <a:t>ATT/G- </a:t>
            </a:r>
            <a:r>
              <a:rPr lang="en" sz="1400">
                <a:solidFill>
                  <a:srgbClr val="000000"/>
                </a:solidFill>
                <a:highlight>
                  <a:srgbClr val="FFFFFF"/>
                </a:highlight>
              </a:rPr>
              <a:t>Rushing Attempts per Game   </a:t>
            </a:r>
            <a:r>
              <a:rPr b="1" lang="en">
                <a:solidFill>
                  <a:srgbClr val="000000"/>
                </a:solidFill>
                <a:highlight>
                  <a:srgbClr val="FFFFFF"/>
                </a:highlight>
              </a:rPr>
              <a:t>100+ YDS- </a:t>
            </a:r>
            <a:r>
              <a:rPr lang="en" sz="1400">
                <a:solidFill>
                  <a:srgbClr val="000000"/>
                </a:solidFill>
                <a:highlight>
                  <a:srgbClr val="FFFFFF"/>
                </a:highlight>
              </a:rPr>
              <a:t>Games Eclipsing 100 Yards   				</a:t>
            </a:r>
            <a:endParaRPr sz="1400">
              <a:solidFill>
                <a:srgbClr val="000000"/>
              </a:solidFill>
              <a:highlight>
                <a:srgbClr val="FFFFFF"/>
              </a:highlight>
            </a:endParaRPr>
          </a:p>
          <a:p>
            <a:pPr indent="0" lvl="0" marL="0" rtl="0" algn="l">
              <a:spcBef>
                <a:spcPts val="900"/>
              </a:spcBef>
              <a:spcAft>
                <a:spcPts val="0"/>
              </a:spcAft>
              <a:buNone/>
            </a:pPr>
            <a:r>
              <a:rPr b="1" lang="en">
                <a:solidFill>
                  <a:srgbClr val="000000"/>
                </a:solidFill>
                <a:highlight>
                  <a:srgbClr val="FFFFFF"/>
                </a:highlight>
              </a:rPr>
              <a:t>TD- </a:t>
            </a:r>
            <a:r>
              <a:rPr lang="en" sz="1400">
                <a:solidFill>
                  <a:srgbClr val="000000"/>
                </a:solidFill>
                <a:highlight>
                  <a:srgbClr val="FFFFFF"/>
                </a:highlight>
              </a:rPr>
              <a:t>Touchdowns  </a:t>
            </a:r>
            <a:r>
              <a:rPr b="1" lang="en">
                <a:solidFill>
                  <a:srgbClr val="000000"/>
                </a:solidFill>
                <a:highlight>
                  <a:srgbClr val="FFFFFF"/>
                </a:highlight>
              </a:rPr>
              <a:t>LONG- </a:t>
            </a:r>
            <a:r>
              <a:rPr lang="en" sz="1400">
                <a:solidFill>
                  <a:srgbClr val="000000"/>
                </a:solidFill>
                <a:highlight>
                  <a:srgbClr val="FFFFFF"/>
                </a:highlight>
              </a:rPr>
              <a:t>Longest Rush   </a:t>
            </a:r>
            <a:r>
              <a:rPr b="1" lang="en">
                <a:solidFill>
                  <a:srgbClr val="000000"/>
                </a:solidFill>
                <a:highlight>
                  <a:srgbClr val="FFFFFF"/>
                </a:highlight>
              </a:rPr>
              <a:t>FUM- </a:t>
            </a:r>
            <a:r>
              <a:rPr lang="en" sz="1400">
                <a:solidFill>
                  <a:srgbClr val="000000"/>
                </a:solidFill>
                <a:highlight>
                  <a:srgbClr val="FFFFFF"/>
                </a:highlight>
              </a:rPr>
              <a:t>Everytime the Ball Hits the Ground after Control</a:t>
            </a:r>
            <a:endParaRPr sz="1400">
              <a:solidFill>
                <a:srgbClr val="000000"/>
              </a:solidFill>
              <a:highlight>
                <a:srgbClr val="FFFFFF"/>
              </a:highlight>
            </a:endParaRPr>
          </a:p>
          <a:p>
            <a:pPr indent="0" lvl="0" marL="0" rtl="0" algn="l">
              <a:spcBef>
                <a:spcPts val="900"/>
              </a:spcBef>
              <a:spcAft>
                <a:spcPts val="0"/>
              </a:spcAft>
              <a:buNone/>
            </a:pPr>
            <a:r>
              <a:rPr b="1" lang="en">
                <a:solidFill>
                  <a:srgbClr val="000000"/>
                </a:solidFill>
                <a:highlight>
                  <a:srgbClr val="FFFFFF"/>
                </a:highlight>
              </a:rPr>
              <a:t>FUML- </a:t>
            </a:r>
            <a:r>
              <a:rPr lang="en" sz="1400">
                <a:solidFill>
                  <a:srgbClr val="000000"/>
                </a:solidFill>
                <a:highlight>
                  <a:srgbClr val="FFFFFF"/>
                </a:highlight>
              </a:rPr>
              <a:t>Fumbles Resulting in Turnover</a:t>
            </a:r>
            <a:endParaRPr sz="1400">
              <a:solidFill>
                <a:srgbClr val="000000"/>
              </a:solidFill>
              <a:highlight>
                <a:srgbClr val="FFFFFF"/>
              </a:highlight>
            </a:endParaRPr>
          </a:p>
          <a:p>
            <a:pPr indent="0" lvl="0" marL="0" rtl="0" algn="l">
              <a:spcBef>
                <a:spcPts val="900"/>
              </a:spcBef>
              <a:spcAft>
                <a:spcPts val="0"/>
              </a:spcAft>
              <a:buNone/>
            </a:pPr>
            <a:r>
              <a:t/>
            </a:r>
            <a:endParaRPr b="1" sz="900">
              <a:solidFill>
                <a:srgbClr val="000000"/>
              </a:solidFill>
              <a:highlight>
                <a:srgbClr val="FFFFFF"/>
              </a:highlight>
            </a:endParaRPr>
          </a:p>
        </p:txBody>
      </p:sp>
      <p:sp>
        <p:nvSpPr>
          <p:cNvPr id="164" name="Google Shape;164;p27"/>
          <p:cNvSpPr/>
          <p:nvPr/>
        </p:nvSpPr>
        <p:spPr>
          <a:xfrm>
            <a:off x="0" y="4325100"/>
            <a:ext cx="4672500" cy="818400"/>
          </a:xfrm>
          <a:prstGeom prst="rtTriangle">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7"/>
          <p:cNvSpPr/>
          <p:nvPr/>
        </p:nvSpPr>
        <p:spPr>
          <a:xfrm flipH="1">
            <a:off x="4471500" y="4325100"/>
            <a:ext cx="4672500" cy="818400"/>
          </a:xfrm>
          <a:prstGeom prst="rtTriangle">
            <a:avLst/>
          </a:prstGeom>
          <a:solidFill>
            <a:srgbClr val="1C458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7"/>
          <p:cNvSpPr/>
          <p:nvPr/>
        </p:nvSpPr>
        <p:spPr>
          <a:xfrm>
            <a:off x="3790100" y="4879700"/>
            <a:ext cx="1563786" cy="263790"/>
          </a:xfrm>
          <a:prstGeom prst="flowChartTerminator">
            <a:avLst/>
          </a:prstGeom>
          <a:solidFill>
            <a:srgbClr val="783F0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0" name="Shape 170"/>
        <p:cNvGrpSpPr/>
        <p:nvPr/>
      </p:nvGrpSpPr>
      <p:grpSpPr>
        <a:xfrm>
          <a:off x="0" y="0"/>
          <a:ext cx="0" cy="0"/>
          <a:chOff x="0" y="0"/>
          <a:chExt cx="0" cy="0"/>
        </a:xfrm>
      </p:grpSpPr>
      <p:pic>
        <p:nvPicPr>
          <p:cNvPr id="171" name="Google Shape;171;p28"/>
          <p:cNvPicPr preferRelativeResize="0"/>
          <p:nvPr/>
        </p:nvPicPr>
        <p:blipFill>
          <a:blip r:embed="rId3">
            <a:alphaModFix/>
          </a:blip>
          <a:stretch>
            <a:fillRect/>
          </a:stretch>
        </p:blipFill>
        <p:spPr>
          <a:xfrm>
            <a:off x="711950" y="0"/>
            <a:ext cx="7720094" cy="514350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5" name="Shape 175"/>
        <p:cNvGrpSpPr/>
        <p:nvPr/>
      </p:nvGrpSpPr>
      <p:grpSpPr>
        <a:xfrm>
          <a:off x="0" y="0"/>
          <a:ext cx="0" cy="0"/>
          <a:chOff x="0" y="0"/>
          <a:chExt cx="0" cy="0"/>
        </a:xfrm>
      </p:grpSpPr>
      <p:sp>
        <p:nvSpPr>
          <p:cNvPr id="176" name="Google Shape;176;p2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EDA of WR’s &amp; TE’s</a:t>
            </a:r>
            <a:endParaRPr sz="3600"/>
          </a:p>
        </p:txBody>
      </p:sp>
      <p:sp>
        <p:nvSpPr>
          <p:cNvPr id="177" name="Google Shape;177;p2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900"/>
              </a:spcBef>
              <a:spcAft>
                <a:spcPts val="0"/>
              </a:spcAft>
              <a:buNone/>
            </a:pPr>
            <a:r>
              <a:rPr b="1" lang="en">
                <a:solidFill>
                  <a:srgbClr val="000000"/>
                </a:solidFill>
                <a:highlight>
                  <a:srgbClr val="FFFFFF"/>
                </a:highlight>
              </a:rPr>
              <a:t>TGT- </a:t>
            </a:r>
            <a:r>
              <a:rPr lang="en" sz="1400">
                <a:solidFill>
                  <a:srgbClr val="000000"/>
                </a:solidFill>
                <a:highlight>
                  <a:srgbClr val="FFFFFF"/>
                </a:highlight>
              </a:rPr>
              <a:t>Targets    </a:t>
            </a:r>
            <a:r>
              <a:rPr b="1" lang="en">
                <a:solidFill>
                  <a:srgbClr val="000000"/>
                </a:solidFill>
                <a:highlight>
                  <a:srgbClr val="FFFFFF"/>
                </a:highlight>
              </a:rPr>
              <a:t>REC- </a:t>
            </a:r>
            <a:r>
              <a:rPr lang="en" sz="1400">
                <a:solidFill>
                  <a:srgbClr val="000000"/>
                </a:solidFill>
                <a:highlight>
                  <a:srgbClr val="FFFFFF"/>
                </a:highlight>
              </a:rPr>
              <a:t>Receptions    </a:t>
            </a:r>
            <a:r>
              <a:rPr b="1" lang="en">
                <a:solidFill>
                  <a:srgbClr val="000000"/>
                </a:solidFill>
                <a:highlight>
                  <a:srgbClr val="FFFFFF"/>
                </a:highlight>
              </a:rPr>
              <a:t>TGT/G- </a:t>
            </a:r>
            <a:r>
              <a:rPr lang="en" sz="1400">
                <a:solidFill>
                  <a:srgbClr val="000000"/>
                </a:solidFill>
                <a:highlight>
                  <a:srgbClr val="FFFFFF"/>
                </a:highlight>
              </a:rPr>
              <a:t>Targets per Game    </a:t>
            </a:r>
            <a:r>
              <a:rPr b="1" lang="en">
                <a:solidFill>
                  <a:srgbClr val="000000"/>
                </a:solidFill>
                <a:highlight>
                  <a:srgbClr val="FFFFFF"/>
                </a:highlight>
              </a:rPr>
              <a:t>YDS- </a:t>
            </a:r>
            <a:r>
              <a:rPr lang="en" sz="1400">
                <a:solidFill>
                  <a:srgbClr val="000000"/>
                </a:solidFill>
                <a:highlight>
                  <a:srgbClr val="FFFFFF"/>
                </a:highlight>
              </a:rPr>
              <a:t>Yards Gained</a:t>
            </a:r>
            <a:endParaRPr sz="1400">
              <a:solidFill>
                <a:srgbClr val="000000"/>
              </a:solidFill>
              <a:highlight>
                <a:srgbClr val="FFFFFF"/>
              </a:highlight>
            </a:endParaRPr>
          </a:p>
          <a:p>
            <a:pPr indent="0" lvl="0" marL="0" rtl="0" algn="l">
              <a:spcBef>
                <a:spcPts val="900"/>
              </a:spcBef>
              <a:spcAft>
                <a:spcPts val="0"/>
              </a:spcAft>
              <a:buNone/>
            </a:pPr>
            <a:r>
              <a:rPr b="1" lang="en">
                <a:solidFill>
                  <a:srgbClr val="000000"/>
                </a:solidFill>
                <a:highlight>
                  <a:srgbClr val="FFFFFF"/>
                </a:highlight>
              </a:rPr>
              <a:t>100+ YDS- </a:t>
            </a:r>
            <a:r>
              <a:rPr lang="en" sz="1400">
                <a:solidFill>
                  <a:schemeClr val="dk1"/>
                </a:solidFill>
                <a:highlight>
                  <a:srgbClr val="FFFFFF"/>
                </a:highlight>
              </a:rPr>
              <a:t>Games Eclipsing 100 Yards </a:t>
            </a:r>
            <a:r>
              <a:rPr lang="en" sz="1400">
                <a:solidFill>
                  <a:srgbClr val="000000"/>
                </a:solidFill>
                <a:highlight>
                  <a:srgbClr val="FFFFFF"/>
                </a:highlight>
              </a:rPr>
              <a:t>   </a:t>
            </a:r>
            <a:r>
              <a:rPr b="1" lang="en">
                <a:solidFill>
                  <a:srgbClr val="000000"/>
                </a:solidFill>
                <a:highlight>
                  <a:srgbClr val="FFFFFF"/>
                </a:highlight>
              </a:rPr>
              <a:t>YDS/REC- </a:t>
            </a:r>
            <a:r>
              <a:rPr lang="en" sz="1400">
                <a:solidFill>
                  <a:srgbClr val="000000"/>
                </a:solidFill>
                <a:highlight>
                  <a:srgbClr val="FFFFFF"/>
                </a:highlight>
              </a:rPr>
              <a:t>Yards per Reception   </a:t>
            </a:r>
            <a:r>
              <a:rPr b="1" lang="en">
                <a:solidFill>
                  <a:srgbClr val="000000"/>
                </a:solidFill>
                <a:highlight>
                  <a:srgbClr val="FFFFFF"/>
                </a:highlight>
              </a:rPr>
              <a:t>TD- </a:t>
            </a:r>
            <a:r>
              <a:rPr lang="en" sz="1400">
                <a:solidFill>
                  <a:srgbClr val="000000"/>
                </a:solidFill>
                <a:highlight>
                  <a:srgbClr val="FFFFFF"/>
                </a:highlight>
              </a:rPr>
              <a:t>Touchdowns</a:t>
            </a:r>
            <a:endParaRPr sz="1400">
              <a:solidFill>
                <a:srgbClr val="000000"/>
              </a:solidFill>
              <a:highlight>
                <a:srgbClr val="FFFFFF"/>
              </a:highlight>
            </a:endParaRPr>
          </a:p>
          <a:p>
            <a:pPr indent="0" lvl="0" marL="0" rtl="0" algn="l">
              <a:spcBef>
                <a:spcPts val="900"/>
              </a:spcBef>
              <a:spcAft>
                <a:spcPts val="0"/>
              </a:spcAft>
              <a:buNone/>
            </a:pPr>
            <a:r>
              <a:rPr b="1" lang="en">
                <a:solidFill>
                  <a:srgbClr val="000000"/>
                </a:solidFill>
                <a:highlight>
                  <a:srgbClr val="FFFFFF"/>
                </a:highlight>
              </a:rPr>
              <a:t>LONG- </a:t>
            </a:r>
            <a:r>
              <a:rPr lang="en" sz="1400">
                <a:solidFill>
                  <a:srgbClr val="000000"/>
                </a:solidFill>
                <a:highlight>
                  <a:srgbClr val="FFFFFF"/>
                </a:highlight>
              </a:rPr>
              <a:t>Longest Reception   </a:t>
            </a:r>
            <a:r>
              <a:rPr b="1" lang="en">
                <a:solidFill>
                  <a:srgbClr val="000000"/>
                </a:solidFill>
                <a:highlight>
                  <a:srgbClr val="FFFFFF"/>
                </a:highlight>
              </a:rPr>
              <a:t>FUM- </a:t>
            </a:r>
            <a:r>
              <a:rPr lang="en" sz="1400">
                <a:solidFill>
                  <a:schemeClr val="dk1"/>
                </a:solidFill>
                <a:highlight>
                  <a:srgbClr val="FFFFFF"/>
                </a:highlight>
              </a:rPr>
              <a:t>Every time the Ball Hits the Ground after Control</a:t>
            </a:r>
            <a:endParaRPr b="1">
              <a:solidFill>
                <a:srgbClr val="000000"/>
              </a:solidFill>
              <a:highlight>
                <a:srgbClr val="FFFFFF"/>
              </a:highlight>
            </a:endParaRPr>
          </a:p>
          <a:p>
            <a:pPr indent="0" lvl="0" marL="0" rtl="0" algn="l">
              <a:spcBef>
                <a:spcPts val="900"/>
              </a:spcBef>
              <a:spcAft>
                <a:spcPts val="0"/>
              </a:spcAft>
              <a:buNone/>
            </a:pPr>
            <a:r>
              <a:rPr b="1" lang="en">
                <a:solidFill>
                  <a:srgbClr val="000000"/>
                </a:solidFill>
                <a:highlight>
                  <a:srgbClr val="FFFFFF"/>
                </a:highlight>
              </a:rPr>
              <a:t>FUML- </a:t>
            </a:r>
            <a:r>
              <a:rPr lang="en" sz="1400">
                <a:solidFill>
                  <a:srgbClr val="000000"/>
                </a:solidFill>
                <a:highlight>
                  <a:srgbClr val="FFFFFF"/>
                </a:highlight>
              </a:rPr>
              <a:t>Fumbles Resulting in Turnover</a:t>
            </a:r>
            <a:endParaRPr sz="1400">
              <a:solidFill>
                <a:srgbClr val="000000"/>
              </a:solidFill>
              <a:highlight>
                <a:srgbClr val="FFFFFF"/>
              </a:highlight>
            </a:endParaRPr>
          </a:p>
          <a:p>
            <a:pPr indent="0" lvl="0" marL="0" rtl="0" algn="l">
              <a:spcBef>
                <a:spcPts val="0"/>
              </a:spcBef>
              <a:spcAft>
                <a:spcPts val="1600"/>
              </a:spcAft>
              <a:buNone/>
            </a:pPr>
            <a:r>
              <a:t/>
            </a:r>
            <a:endParaRPr/>
          </a:p>
        </p:txBody>
      </p:sp>
      <p:sp>
        <p:nvSpPr>
          <p:cNvPr id="178" name="Google Shape;178;p29"/>
          <p:cNvSpPr/>
          <p:nvPr/>
        </p:nvSpPr>
        <p:spPr>
          <a:xfrm>
            <a:off x="0" y="4325100"/>
            <a:ext cx="4672500" cy="818400"/>
          </a:xfrm>
          <a:prstGeom prst="rtTriangle">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9"/>
          <p:cNvSpPr/>
          <p:nvPr/>
        </p:nvSpPr>
        <p:spPr>
          <a:xfrm flipH="1">
            <a:off x="4471500" y="4325100"/>
            <a:ext cx="4672500" cy="818400"/>
          </a:xfrm>
          <a:prstGeom prst="rtTriangle">
            <a:avLst/>
          </a:prstGeom>
          <a:solidFill>
            <a:srgbClr val="1C458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9"/>
          <p:cNvSpPr/>
          <p:nvPr/>
        </p:nvSpPr>
        <p:spPr>
          <a:xfrm>
            <a:off x="3790100" y="4879700"/>
            <a:ext cx="1563786" cy="263790"/>
          </a:xfrm>
          <a:prstGeom prst="flowChartTerminator">
            <a:avLst/>
          </a:prstGeom>
          <a:solidFill>
            <a:srgbClr val="783F0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4" name="Shape 184"/>
        <p:cNvGrpSpPr/>
        <p:nvPr/>
      </p:nvGrpSpPr>
      <p:grpSpPr>
        <a:xfrm>
          <a:off x="0" y="0"/>
          <a:ext cx="0" cy="0"/>
          <a:chOff x="0" y="0"/>
          <a:chExt cx="0" cy="0"/>
        </a:xfrm>
      </p:grpSpPr>
      <p:sp>
        <p:nvSpPr>
          <p:cNvPr id="185" name="Google Shape;185;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On the Hunt</a:t>
            </a:r>
            <a:endParaRPr sz="3600"/>
          </a:p>
        </p:txBody>
      </p:sp>
      <p:sp>
        <p:nvSpPr>
          <p:cNvPr id="186" name="Google Shape;186;p3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Looking for individual stats explaining the difference between salaries.</a:t>
            </a:r>
            <a:endParaRPr/>
          </a:p>
        </p:txBody>
      </p:sp>
      <p:sp>
        <p:nvSpPr>
          <p:cNvPr id="187" name="Google Shape;187;p30"/>
          <p:cNvSpPr/>
          <p:nvPr/>
        </p:nvSpPr>
        <p:spPr>
          <a:xfrm>
            <a:off x="0" y="4325100"/>
            <a:ext cx="4672500" cy="818400"/>
          </a:xfrm>
          <a:prstGeom prst="rtTriangle">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30"/>
          <p:cNvSpPr/>
          <p:nvPr/>
        </p:nvSpPr>
        <p:spPr>
          <a:xfrm flipH="1">
            <a:off x="4471500" y="4325100"/>
            <a:ext cx="4672500" cy="818400"/>
          </a:xfrm>
          <a:prstGeom prst="rtTriangle">
            <a:avLst/>
          </a:prstGeom>
          <a:solidFill>
            <a:srgbClr val="1C458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30"/>
          <p:cNvSpPr/>
          <p:nvPr/>
        </p:nvSpPr>
        <p:spPr>
          <a:xfrm>
            <a:off x="3790100" y="4879700"/>
            <a:ext cx="1563786" cy="263790"/>
          </a:xfrm>
          <a:prstGeom prst="flowChartTerminator">
            <a:avLst/>
          </a:prstGeom>
          <a:solidFill>
            <a:srgbClr val="783F0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90" name="Google Shape;190;p30"/>
          <p:cNvPicPr preferRelativeResize="0"/>
          <p:nvPr/>
        </p:nvPicPr>
        <p:blipFill>
          <a:blip r:embed="rId3">
            <a:alphaModFix/>
          </a:blip>
          <a:stretch>
            <a:fillRect/>
          </a:stretch>
        </p:blipFill>
        <p:spPr>
          <a:xfrm>
            <a:off x="2235749" y="1810800"/>
            <a:ext cx="4672500" cy="2758073"/>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4" name="Shape 194"/>
        <p:cNvGrpSpPr/>
        <p:nvPr/>
      </p:nvGrpSpPr>
      <p:grpSpPr>
        <a:xfrm>
          <a:off x="0" y="0"/>
          <a:ext cx="0" cy="0"/>
          <a:chOff x="0" y="0"/>
          <a:chExt cx="0" cy="0"/>
        </a:xfrm>
      </p:grpSpPr>
      <p:sp>
        <p:nvSpPr>
          <p:cNvPr id="195" name="Google Shape;195;p3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Salary and Contract Averages</a:t>
            </a:r>
            <a:endParaRPr sz="3600"/>
          </a:p>
        </p:txBody>
      </p:sp>
      <p:sp>
        <p:nvSpPr>
          <p:cNvPr id="196" name="Google Shape;196;p3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b="1"/>
          </a:p>
          <a:p>
            <a:pPr indent="0" lvl="0" marL="0" rtl="0" algn="l">
              <a:spcBef>
                <a:spcPts val="1600"/>
              </a:spcBef>
              <a:spcAft>
                <a:spcPts val="0"/>
              </a:spcAft>
              <a:buNone/>
            </a:pPr>
            <a:r>
              <a:rPr b="1" lang="en"/>
              <a:t>Median Salary- </a:t>
            </a:r>
            <a:r>
              <a:rPr lang="en" sz="1400"/>
              <a:t>$860,000 per year</a:t>
            </a:r>
            <a:endParaRPr sz="1400"/>
          </a:p>
          <a:p>
            <a:pPr indent="0" lvl="0" marL="0" rtl="0" algn="l">
              <a:spcBef>
                <a:spcPts val="1600"/>
              </a:spcBef>
              <a:spcAft>
                <a:spcPts val="0"/>
              </a:spcAft>
              <a:buNone/>
            </a:pPr>
            <a:r>
              <a:rPr b="1" lang="en"/>
              <a:t>Average Career- </a:t>
            </a:r>
            <a:r>
              <a:rPr lang="en" sz="1400"/>
              <a:t>3.3 years</a:t>
            </a:r>
            <a:endParaRPr sz="1400"/>
          </a:p>
          <a:p>
            <a:pPr indent="0" lvl="0" marL="0" rtl="0" algn="l">
              <a:spcBef>
                <a:spcPts val="1600"/>
              </a:spcBef>
              <a:spcAft>
                <a:spcPts val="0"/>
              </a:spcAft>
              <a:buNone/>
            </a:pPr>
            <a:r>
              <a:rPr b="1" lang="en"/>
              <a:t>Highest Paid- </a:t>
            </a:r>
            <a:r>
              <a:rPr lang="en" sz="1400"/>
              <a:t>Russell Wilson $35,000,000.00 per year</a:t>
            </a:r>
            <a:endParaRPr sz="1400"/>
          </a:p>
          <a:p>
            <a:pPr indent="0" lvl="0" marL="0" rtl="0" algn="l">
              <a:spcBef>
                <a:spcPts val="1600"/>
              </a:spcBef>
              <a:spcAft>
                <a:spcPts val="0"/>
              </a:spcAft>
              <a:buNone/>
            </a:pPr>
            <a:r>
              <a:rPr b="1" lang="en"/>
              <a:t>Rookie- </a:t>
            </a:r>
            <a:r>
              <a:rPr lang="en" sz="1400"/>
              <a:t>$480,000 per year</a:t>
            </a:r>
            <a:endParaRPr sz="1400"/>
          </a:p>
          <a:p>
            <a:pPr indent="0" lvl="0" marL="0" rtl="0" algn="l">
              <a:spcBef>
                <a:spcPts val="1600"/>
              </a:spcBef>
              <a:spcAft>
                <a:spcPts val="1600"/>
              </a:spcAft>
              <a:buNone/>
            </a:pPr>
            <a:r>
              <a:rPr b="1" lang="en"/>
              <a:t>Salary Cap- </a:t>
            </a:r>
            <a:r>
              <a:rPr lang="en" sz="1400"/>
              <a:t>$201.2 million per team per year</a:t>
            </a:r>
            <a:endParaRPr sz="1400"/>
          </a:p>
        </p:txBody>
      </p:sp>
      <p:sp>
        <p:nvSpPr>
          <p:cNvPr id="197" name="Google Shape;197;p31"/>
          <p:cNvSpPr/>
          <p:nvPr/>
        </p:nvSpPr>
        <p:spPr>
          <a:xfrm>
            <a:off x="0" y="4325100"/>
            <a:ext cx="4672500" cy="818400"/>
          </a:xfrm>
          <a:prstGeom prst="rtTriangle">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31"/>
          <p:cNvSpPr/>
          <p:nvPr/>
        </p:nvSpPr>
        <p:spPr>
          <a:xfrm flipH="1">
            <a:off x="4471500" y="4325100"/>
            <a:ext cx="4672500" cy="818400"/>
          </a:xfrm>
          <a:prstGeom prst="rtTriangle">
            <a:avLst/>
          </a:prstGeom>
          <a:solidFill>
            <a:srgbClr val="1C458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31"/>
          <p:cNvSpPr/>
          <p:nvPr/>
        </p:nvSpPr>
        <p:spPr>
          <a:xfrm>
            <a:off x="3790100" y="4879700"/>
            <a:ext cx="1563786" cy="263790"/>
          </a:xfrm>
          <a:prstGeom prst="flowChartTerminator">
            <a:avLst/>
          </a:prstGeom>
          <a:solidFill>
            <a:srgbClr val="783F0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2" name="Shape 62"/>
        <p:cNvGrpSpPr/>
        <p:nvPr/>
      </p:nvGrpSpPr>
      <p:grpSpPr>
        <a:xfrm>
          <a:off x="0" y="0"/>
          <a:ext cx="0" cy="0"/>
          <a:chOff x="0" y="0"/>
          <a:chExt cx="0" cy="0"/>
        </a:xfrm>
      </p:grpSpPr>
      <p:sp>
        <p:nvSpPr>
          <p:cNvPr id="63" name="Google Shape;63;p14"/>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14"/>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65" name="Google Shape;65;p14"/>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3" name="Shape 203"/>
        <p:cNvGrpSpPr/>
        <p:nvPr/>
      </p:nvGrpSpPr>
      <p:grpSpPr>
        <a:xfrm>
          <a:off x="0" y="0"/>
          <a:ext cx="0" cy="0"/>
          <a:chOff x="0" y="0"/>
          <a:chExt cx="0" cy="0"/>
        </a:xfrm>
      </p:grpSpPr>
      <p:sp>
        <p:nvSpPr>
          <p:cNvPr id="204" name="Google Shape;204;p3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Manipulating Statistics</a:t>
            </a:r>
            <a:endParaRPr sz="3600"/>
          </a:p>
        </p:txBody>
      </p:sp>
      <p:sp>
        <p:nvSpPr>
          <p:cNvPr id="205" name="Google Shape;205;p3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Built a ranking </a:t>
            </a:r>
            <a:r>
              <a:rPr b="1" lang="en"/>
              <a:t>hierarchy</a:t>
            </a:r>
            <a:r>
              <a:rPr b="1" lang="en"/>
              <a:t> based on simple performance stats. </a:t>
            </a:r>
            <a:endParaRPr b="1"/>
          </a:p>
          <a:p>
            <a:pPr indent="0" lvl="0" marL="0" rtl="0" algn="l">
              <a:spcBef>
                <a:spcPts val="1600"/>
              </a:spcBef>
              <a:spcAft>
                <a:spcPts val="1600"/>
              </a:spcAft>
              <a:buNone/>
            </a:pPr>
            <a:r>
              <a:rPr b="1" lang="en"/>
              <a:t>Used the average rank amongst all stats to to find an overall rank value</a:t>
            </a:r>
            <a:endParaRPr b="1"/>
          </a:p>
        </p:txBody>
      </p:sp>
      <p:sp>
        <p:nvSpPr>
          <p:cNvPr id="206" name="Google Shape;206;p32"/>
          <p:cNvSpPr/>
          <p:nvPr/>
        </p:nvSpPr>
        <p:spPr>
          <a:xfrm>
            <a:off x="0" y="4325100"/>
            <a:ext cx="4672500" cy="818400"/>
          </a:xfrm>
          <a:prstGeom prst="rtTriangle">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32"/>
          <p:cNvSpPr/>
          <p:nvPr/>
        </p:nvSpPr>
        <p:spPr>
          <a:xfrm flipH="1">
            <a:off x="4471500" y="4325100"/>
            <a:ext cx="4672500" cy="818400"/>
          </a:xfrm>
          <a:prstGeom prst="rtTriangle">
            <a:avLst/>
          </a:prstGeom>
          <a:solidFill>
            <a:srgbClr val="1C458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32"/>
          <p:cNvSpPr/>
          <p:nvPr/>
        </p:nvSpPr>
        <p:spPr>
          <a:xfrm>
            <a:off x="3790100" y="4879700"/>
            <a:ext cx="1563786" cy="263790"/>
          </a:xfrm>
          <a:prstGeom prst="flowChartTerminator">
            <a:avLst/>
          </a:prstGeom>
          <a:solidFill>
            <a:srgbClr val="783F0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09" name="Google Shape;209;p32"/>
          <p:cNvPicPr preferRelativeResize="0"/>
          <p:nvPr/>
        </p:nvPicPr>
        <p:blipFill rotWithShape="1">
          <a:blip r:embed="rId3">
            <a:alphaModFix/>
          </a:blip>
          <a:srcRect b="41759" l="17796" r="65033" t="37728"/>
          <a:stretch/>
        </p:blipFill>
        <p:spPr>
          <a:xfrm>
            <a:off x="2807250" y="2221450"/>
            <a:ext cx="3143873" cy="23474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3" name="Shape 213"/>
        <p:cNvGrpSpPr/>
        <p:nvPr/>
      </p:nvGrpSpPr>
      <p:grpSpPr>
        <a:xfrm>
          <a:off x="0" y="0"/>
          <a:ext cx="0" cy="0"/>
          <a:chOff x="0" y="0"/>
          <a:chExt cx="0" cy="0"/>
        </a:xfrm>
      </p:grpSpPr>
      <p:sp>
        <p:nvSpPr>
          <p:cNvPr id="214" name="Google Shape;214;p3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Finding Relationships to Salary</a:t>
            </a:r>
            <a:endParaRPr sz="3600"/>
          </a:p>
        </p:txBody>
      </p:sp>
      <p:sp>
        <p:nvSpPr>
          <p:cNvPr id="215" name="Google Shape;215;p3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b="1"/>
          </a:p>
          <a:p>
            <a:pPr indent="0" lvl="0" marL="0" rtl="0" algn="l">
              <a:spcBef>
                <a:spcPts val="1600"/>
              </a:spcBef>
              <a:spcAft>
                <a:spcPts val="0"/>
              </a:spcAft>
              <a:buNone/>
            </a:pPr>
            <a:r>
              <a:rPr b="1" lang="en"/>
              <a:t>Kmeans- </a:t>
            </a:r>
            <a:r>
              <a:rPr lang="en" sz="1400"/>
              <a:t>Built many Kmeans clusters to find any statistic that would explain the reason for a higher wage.</a:t>
            </a:r>
            <a:endParaRPr sz="1400"/>
          </a:p>
          <a:p>
            <a:pPr indent="0" lvl="0" marL="0" rtl="0" algn="l">
              <a:spcBef>
                <a:spcPts val="1600"/>
              </a:spcBef>
              <a:spcAft>
                <a:spcPts val="0"/>
              </a:spcAft>
              <a:buNone/>
            </a:pPr>
            <a:r>
              <a:rPr b="1" lang="en"/>
              <a:t>Linear Regression- </a:t>
            </a:r>
            <a:r>
              <a:rPr lang="en" sz="1400"/>
              <a:t>To find a linear relationship to statistical values and salary earned</a:t>
            </a:r>
            <a:endParaRPr sz="1400"/>
          </a:p>
          <a:p>
            <a:pPr indent="0" lvl="0" marL="0" rtl="0" algn="l">
              <a:spcBef>
                <a:spcPts val="1600"/>
              </a:spcBef>
              <a:spcAft>
                <a:spcPts val="1600"/>
              </a:spcAft>
              <a:buNone/>
            </a:pPr>
            <a:r>
              <a:rPr b="1" lang="en"/>
              <a:t>Random Forest Classifier- </a:t>
            </a:r>
            <a:r>
              <a:rPr lang="en" sz="1400"/>
              <a:t>Used to try and predict which of the four positions belonged to a series of stats and salary combinations.</a:t>
            </a:r>
            <a:endParaRPr sz="1400"/>
          </a:p>
        </p:txBody>
      </p:sp>
      <p:sp>
        <p:nvSpPr>
          <p:cNvPr id="216" name="Google Shape;216;p33"/>
          <p:cNvSpPr/>
          <p:nvPr/>
        </p:nvSpPr>
        <p:spPr>
          <a:xfrm>
            <a:off x="0" y="4325100"/>
            <a:ext cx="4672500" cy="818400"/>
          </a:xfrm>
          <a:prstGeom prst="rtTriangle">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33"/>
          <p:cNvSpPr/>
          <p:nvPr/>
        </p:nvSpPr>
        <p:spPr>
          <a:xfrm flipH="1">
            <a:off x="4471500" y="4325100"/>
            <a:ext cx="4672500" cy="818400"/>
          </a:xfrm>
          <a:prstGeom prst="rtTriangle">
            <a:avLst/>
          </a:prstGeom>
          <a:solidFill>
            <a:srgbClr val="1C458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33"/>
          <p:cNvSpPr/>
          <p:nvPr/>
        </p:nvSpPr>
        <p:spPr>
          <a:xfrm>
            <a:off x="3790100" y="4879700"/>
            <a:ext cx="1563786" cy="263790"/>
          </a:xfrm>
          <a:prstGeom prst="flowChartTerminator">
            <a:avLst/>
          </a:prstGeom>
          <a:solidFill>
            <a:srgbClr val="783F0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2" name="Shape 222"/>
        <p:cNvGrpSpPr/>
        <p:nvPr/>
      </p:nvGrpSpPr>
      <p:grpSpPr>
        <a:xfrm>
          <a:off x="0" y="0"/>
          <a:ext cx="0" cy="0"/>
          <a:chOff x="0" y="0"/>
          <a:chExt cx="0" cy="0"/>
        </a:xfrm>
      </p:grpSpPr>
      <p:pic>
        <p:nvPicPr>
          <p:cNvPr id="223" name="Google Shape;223;p34"/>
          <p:cNvPicPr preferRelativeResize="0"/>
          <p:nvPr/>
        </p:nvPicPr>
        <p:blipFill>
          <a:blip r:embed="rId3">
            <a:alphaModFix/>
          </a:blip>
          <a:stretch>
            <a:fillRect/>
          </a:stretch>
        </p:blipFill>
        <p:spPr>
          <a:xfrm>
            <a:off x="135475" y="76200"/>
            <a:ext cx="8873059" cy="4991099"/>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sp>
        <p:nvSpPr>
          <p:cNvPr id="228" name="Google Shape;228;p3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K-Means Clustering</a:t>
            </a:r>
            <a:endParaRPr sz="3600"/>
          </a:p>
        </p:txBody>
      </p:sp>
      <p:sp>
        <p:nvSpPr>
          <p:cNvPr id="229" name="Google Shape;229;p3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b="1" i="1">
              <a:solidFill>
                <a:srgbClr val="222222"/>
              </a:solidFill>
              <a:highlight>
                <a:srgbClr val="FFFFFF"/>
              </a:highlight>
            </a:endParaRPr>
          </a:p>
          <a:p>
            <a:pPr indent="0" lvl="0" marL="0" rtl="0" algn="l">
              <a:spcBef>
                <a:spcPts val="1600"/>
              </a:spcBef>
              <a:spcAft>
                <a:spcPts val="1600"/>
              </a:spcAft>
              <a:buNone/>
            </a:pPr>
            <a:r>
              <a:rPr b="1" i="1" lang="en">
                <a:solidFill>
                  <a:srgbClr val="222222"/>
                </a:solidFill>
                <a:highlight>
                  <a:srgbClr val="FFFFFF"/>
                </a:highlight>
              </a:rPr>
              <a:t>k</a:t>
            </a:r>
            <a:r>
              <a:rPr b="1" lang="en">
                <a:solidFill>
                  <a:srgbClr val="222222"/>
                </a:solidFill>
                <a:highlight>
                  <a:srgbClr val="FFFFFF"/>
                </a:highlight>
              </a:rPr>
              <a:t>-means clustering</a:t>
            </a:r>
            <a:r>
              <a:rPr lang="en">
                <a:solidFill>
                  <a:srgbClr val="222222"/>
                </a:solidFill>
                <a:highlight>
                  <a:srgbClr val="FFFFFF"/>
                </a:highlight>
              </a:rPr>
              <a:t> is a method of </a:t>
            </a:r>
            <a:r>
              <a:rPr lang="en">
                <a:solidFill>
                  <a:srgbClr val="0B0080"/>
                </a:solidFill>
                <a:highlight>
                  <a:srgbClr val="FFFFFF"/>
                </a:highlight>
                <a:uFill>
                  <a:noFill/>
                </a:uFill>
                <a:hlinkClick r:id="rId3"/>
              </a:rPr>
              <a:t>vector quantization</a:t>
            </a:r>
            <a:r>
              <a:rPr lang="en">
                <a:solidFill>
                  <a:srgbClr val="222222"/>
                </a:solidFill>
                <a:highlight>
                  <a:srgbClr val="FFFFFF"/>
                </a:highlight>
              </a:rPr>
              <a:t>, originally from </a:t>
            </a:r>
            <a:r>
              <a:rPr lang="en">
                <a:solidFill>
                  <a:srgbClr val="0B0080"/>
                </a:solidFill>
                <a:highlight>
                  <a:srgbClr val="FFFFFF"/>
                </a:highlight>
                <a:uFill>
                  <a:noFill/>
                </a:uFill>
                <a:hlinkClick r:id="rId4"/>
              </a:rPr>
              <a:t>signal processing</a:t>
            </a:r>
            <a:r>
              <a:rPr lang="en">
                <a:solidFill>
                  <a:srgbClr val="222222"/>
                </a:solidFill>
                <a:highlight>
                  <a:srgbClr val="FFFFFF"/>
                </a:highlight>
              </a:rPr>
              <a:t>, that is popular for </a:t>
            </a:r>
            <a:r>
              <a:rPr lang="en">
                <a:solidFill>
                  <a:srgbClr val="0B0080"/>
                </a:solidFill>
                <a:highlight>
                  <a:srgbClr val="FFFFFF"/>
                </a:highlight>
                <a:uFill>
                  <a:noFill/>
                </a:uFill>
                <a:hlinkClick r:id="rId5"/>
              </a:rPr>
              <a:t>cluster analysis</a:t>
            </a:r>
            <a:r>
              <a:rPr lang="en">
                <a:solidFill>
                  <a:srgbClr val="222222"/>
                </a:solidFill>
                <a:highlight>
                  <a:srgbClr val="FFFFFF"/>
                </a:highlight>
              </a:rPr>
              <a:t> in </a:t>
            </a:r>
            <a:r>
              <a:rPr lang="en">
                <a:solidFill>
                  <a:srgbClr val="0B0080"/>
                </a:solidFill>
                <a:highlight>
                  <a:srgbClr val="FFFFFF"/>
                </a:highlight>
                <a:uFill>
                  <a:noFill/>
                </a:uFill>
                <a:hlinkClick r:id="rId6"/>
              </a:rPr>
              <a:t>data mining</a:t>
            </a:r>
            <a:endParaRPr/>
          </a:p>
        </p:txBody>
      </p:sp>
      <p:sp>
        <p:nvSpPr>
          <p:cNvPr id="230" name="Google Shape;230;p35"/>
          <p:cNvSpPr/>
          <p:nvPr/>
        </p:nvSpPr>
        <p:spPr>
          <a:xfrm>
            <a:off x="0" y="4325100"/>
            <a:ext cx="4672500" cy="818400"/>
          </a:xfrm>
          <a:prstGeom prst="rtTriangle">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35"/>
          <p:cNvSpPr/>
          <p:nvPr/>
        </p:nvSpPr>
        <p:spPr>
          <a:xfrm flipH="1">
            <a:off x="4471500" y="4325100"/>
            <a:ext cx="4672500" cy="818400"/>
          </a:xfrm>
          <a:prstGeom prst="rtTriangle">
            <a:avLst/>
          </a:prstGeom>
          <a:solidFill>
            <a:srgbClr val="1C458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35"/>
          <p:cNvSpPr/>
          <p:nvPr/>
        </p:nvSpPr>
        <p:spPr>
          <a:xfrm>
            <a:off x="3790100" y="4879700"/>
            <a:ext cx="1563786" cy="263790"/>
          </a:xfrm>
          <a:prstGeom prst="flowChartTerminator">
            <a:avLst/>
          </a:prstGeom>
          <a:solidFill>
            <a:srgbClr val="783F0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6" name="Shape 236"/>
        <p:cNvGrpSpPr/>
        <p:nvPr/>
      </p:nvGrpSpPr>
      <p:grpSpPr>
        <a:xfrm>
          <a:off x="0" y="0"/>
          <a:ext cx="0" cy="0"/>
          <a:chOff x="0" y="0"/>
          <a:chExt cx="0" cy="0"/>
        </a:xfrm>
      </p:grpSpPr>
      <p:sp>
        <p:nvSpPr>
          <p:cNvPr id="237" name="Google Shape;237;p36"/>
          <p:cNvSpPr txBox="1"/>
          <p:nvPr>
            <p:ph type="title"/>
          </p:nvPr>
        </p:nvSpPr>
        <p:spPr>
          <a:xfrm>
            <a:off x="311675" y="2689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QB Cluster</a:t>
            </a:r>
            <a:endParaRPr sz="3600"/>
          </a:p>
        </p:txBody>
      </p:sp>
      <p:sp>
        <p:nvSpPr>
          <p:cNvPr id="238" name="Google Shape;238;p3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Pass Yards - </a:t>
            </a:r>
            <a:r>
              <a:rPr lang="en" sz="1050">
                <a:solidFill>
                  <a:schemeClr val="dk1"/>
                </a:solidFill>
                <a:highlight>
                  <a:srgbClr val="FFFFFF"/>
                </a:highlight>
              </a:rPr>
              <a:t>0.601358 </a:t>
            </a:r>
            <a:r>
              <a:rPr lang="en" sz="1050">
                <a:solidFill>
                  <a:schemeClr val="dk1"/>
                </a:solidFill>
                <a:highlight>
                  <a:srgbClr val="FFFFFF"/>
                </a:highlight>
              </a:rPr>
              <a:t>Silhouette</a:t>
            </a:r>
            <a:r>
              <a:rPr lang="en" sz="1050">
                <a:solidFill>
                  <a:schemeClr val="dk1"/>
                </a:solidFill>
                <a:highlight>
                  <a:srgbClr val="FFFFFF"/>
                </a:highlight>
              </a:rPr>
              <a:t> Score</a:t>
            </a:r>
            <a:endParaRPr sz="1050">
              <a:solidFill>
                <a:schemeClr val="dk1"/>
              </a:solidFill>
              <a:highlight>
                <a:srgbClr val="FFFFFF"/>
              </a:highlight>
            </a:endParaRPr>
          </a:p>
          <a:p>
            <a:pPr indent="0" lvl="0" marL="0" rtl="0" algn="l">
              <a:spcBef>
                <a:spcPts val="1600"/>
              </a:spcBef>
              <a:spcAft>
                <a:spcPts val="1600"/>
              </a:spcAft>
              <a:buNone/>
            </a:pPr>
            <a:r>
              <a:t/>
            </a:r>
            <a:endParaRPr b="1"/>
          </a:p>
        </p:txBody>
      </p:sp>
      <p:sp>
        <p:nvSpPr>
          <p:cNvPr id="239" name="Google Shape;239;p36"/>
          <p:cNvSpPr/>
          <p:nvPr/>
        </p:nvSpPr>
        <p:spPr>
          <a:xfrm>
            <a:off x="0" y="4325100"/>
            <a:ext cx="4672500" cy="818400"/>
          </a:xfrm>
          <a:prstGeom prst="rtTriangle">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36"/>
          <p:cNvSpPr/>
          <p:nvPr/>
        </p:nvSpPr>
        <p:spPr>
          <a:xfrm flipH="1">
            <a:off x="4471500" y="4325100"/>
            <a:ext cx="4672500" cy="818400"/>
          </a:xfrm>
          <a:prstGeom prst="rtTriangle">
            <a:avLst/>
          </a:prstGeom>
          <a:solidFill>
            <a:srgbClr val="1C458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36"/>
          <p:cNvSpPr/>
          <p:nvPr/>
        </p:nvSpPr>
        <p:spPr>
          <a:xfrm>
            <a:off x="3790100" y="4879700"/>
            <a:ext cx="1563786" cy="263790"/>
          </a:xfrm>
          <a:prstGeom prst="flowChartTerminator">
            <a:avLst/>
          </a:prstGeom>
          <a:solidFill>
            <a:srgbClr val="783F0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42" name="Google Shape;242;p36"/>
          <p:cNvPicPr preferRelativeResize="0"/>
          <p:nvPr/>
        </p:nvPicPr>
        <p:blipFill>
          <a:blip r:embed="rId3">
            <a:alphaModFix/>
          </a:blip>
          <a:stretch>
            <a:fillRect/>
          </a:stretch>
        </p:blipFill>
        <p:spPr>
          <a:xfrm>
            <a:off x="1640975" y="1590650"/>
            <a:ext cx="5862001" cy="297822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6" name="Shape 246"/>
        <p:cNvGrpSpPr/>
        <p:nvPr/>
      </p:nvGrpSpPr>
      <p:grpSpPr>
        <a:xfrm>
          <a:off x="0" y="0"/>
          <a:ext cx="0" cy="0"/>
          <a:chOff x="0" y="0"/>
          <a:chExt cx="0" cy="0"/>
        </a:xfrm>
      </p:grpSpPr>
      <p:sp>
        <p:nvSpPr>
          <p:cNvPr id="247" name="Google Shape;247;p3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RB Cluster</a:t>
            </a:r>
            <a:endParaRPr sz="3600"/>
          </a:p>
        </p:txBody>
      </p:sp>
      <p:sp>
        <p:nvSpPr>
          <p:cNvPr id="248" name="Google Shape;248;p3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Yards per Rush-</a:t>
            </a:r>
            <a:r>
              <a:rPr lang="en"/>
              <a:t> </a:t>
            </a:r>
            <a:r>
              <a:rPr lang="en" sz="1050">
                <a:solidFill>
                  <a:schemeClr val="dk1"/>
                </a:solidFill>
                <a:highlight>
                  <a:srgbClr val="FFFFFF"/>
                </a:highlight>
              </a:rPr>
              <a:t>0.431057 </a:t>
            </a:r>
            <a:r>
              <a:rPr lang="en" sz="1050">
                <a:solidFill>
                  <a:schemeClr val="dk1"/>
                </a:solidFill>
                <a:highlight>
                  <a:srgbClr val="FFFFFF"/>
                </a:highlight>
              </a:rPr>
              <a:t>Silhouette</a:t>
            </a:r>
            <a:r>
              <a:rPr lang="en" sz="1050">
                <a:solidFill>
                  <a:schemeClr val="dk1"/>
                </a:solidFill>
                <a:highlight>
                  <a:srgbClr val="FFFFFF"/>
                </a:highlight>
              </a:rPr>
              <a:t> Score</a:t>
            </a:r>
            <a:endParaRPr sz="1050">
              <a:solidFill>
                <a:schemeClr val="dk1"/>
              </a:solidFill>
              <a:highlight>
                <a:srgbClr val="FFFFFF"/>
              </a:highlight>
            </a:endParaRPr>
          </a:p>
          <a:p>
            <a:pPr indent="0" lvl="0" marL="0" rtl="0" algn="l">
              <a:spcBef>
                <a:spcPts val="1600"/>
              </a:spcBef>
              <a:spcAft>
                <a:spcPts val="1600"/>
              </a:spcAft>
              <a:buNone/>
            </a:pPr>
            <a:r>
              <a:t/>
            </a:r>
            <a:endParaRPr sz="1400"/>
          </a:p>
        </p:txBody>
      </p:sp>
      <p:sp>
        <p:nvSpPr>
          <p:cNvPr id="249" name="Google Shape;249;p37"/>
          <p:cNvSpPr/>
          <p:nvPr/>
        </p:nvSpPr>
        <p:spPr>
          <a:xfrm>
            <a:off x="0" y="4325100"/>
            <a:ext cx="4672500" cy="818400"/>
          </a:xfrm>
          <a:prstGeom prst="rtTriangle">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37"/>
          <p:cNvSpPr/>
          <p:nvPr/>
        </p:nvSpPr>
        <p:spPr>
          <a:xfrm flipH="1">
            <a:off x="4471500" y="4325100"/>
            <a:ext cx="4672500" cy="818400"/>
          </a:xfrm>
          <a:prstGeom prst="rtTriangle">
            <a:avLst/>
          </a:prstGeom>
          <a:solidFill>
            <a:srgbClr val="1C458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37"/>
          <p:cNvSpPr/>
          <p:nvPr/>
        </p:nvSpPr>
        <p:spPr>
          <a:xfrm>
            <a:off x="3790100" y="4879700"/>
            <a:ext cx="1563786" cy="263790"/>
          </a:xfrm>
          <a:prstGeom prst="flowChartTerminator">
            <a:avLst/>
          </a:prstGeom>
          <a:solidFill>
            <a:srgbClr val="783F0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52" name="Google Shape;252;p37"/>
          <p:cNvPicPr preferRelativeResize="0"/>
          <p:nvPr/>
        </p:nvPicPr>
        <p:blipFill>
          <a:blip r:embed="rId3">
            <a:alphaModFix/>
          </a:blip>
          <a:stretch>
            <a:fillRect/>
          </a:stretch>
        </p:blipFill>
        <p:spPr>
          <a:xfrm>
            <a:off x="1693200" y="1561200"/>
            <a:ext cx="5757575" cy="3007674"/>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6" name="Shape 256"/>
        <p:cNvGrpSpPr/>
        <p:nvPr/>
      </p:nvGrpSpPr>
      <p:grpSpPr>
        <a:xfrm>
          <a:off x="0" y="0"/>
          <a:ext cx="0" cy="0"/>
          <a:chOff x="0" y="0"/>
          <a:chExt cx="0" cy="0"/>
        </a:xfrm>
      </p:grpSpPr>
      <p:sp>
        <p:nvSpPr>
          <p:cNvPr id="257" name="Google Shape;257;p3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WR Cluster</a:t>
            </a:r>
            <a:endParaRPr sz="3600"/>
          </a:p>
        </p:txBody>
      </p:sp>
      <p:sp>
        <p:nvSpPr>
          <p:cNvPr id="258" name="Google Shape;258;p3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Receptions- </a:t>
            </a:r>
            <a:r>
              <a:rPr lang="en" sz="1050">
                <a:solidFill>
                  <a:schemeClr val="dk1"/>
                </a:solidFill>
                <a:highlight>
                  <a:srgbClr val="FFFFFF"/>
                </a:highlight>
              </a:rPr>
              <a:t>0.45435778 </a:t>
            </a:r>
            <a:r>
              <a:rPr lang="en" sz="1050">
                <a:solidFill>
                  <a:schemeClr val="dk1"/>
                </a:solidFill>
                <a:highlight>
                  <a:srgbClr val="FFFFFF"/>
                </a:highlight>
              </a:rPr>
              <a:t>Silhouette</a:t>
            </a:r>
            <a:r>
              <a:rPr lang="en" sz="1050">
                <a:solidFill>
                  <a:schemeClr val="dk1"/>
                </a:solidFill>
                <a:highlight>
                  <a:srgbClr val="FFFFFF"/>
                </a:highlight>
              </a:rPr>
              <a:t> Score</a:t>
            </a:r>
            <a:endParaRPr sz="1050">
              <a:solidFill>
                <a:schemeClr val="dk1"/>
              </a:solidFill>
              <a:highlight>
                <a:srgbClr val="FFFFFF"/>
              </a:highlight>
            </a:endParaRPr>
          </a:p>
          <a:p>
            <a:pPr indent="0" lvl="0" marL="0" rtl="0" algn="l">
              <a:spcBef>
                <a:spcPts val="1600"/>
              </a:spcBef>
              <a:spcAft>
                <a:spcPts val="1600"/>
              </a:spcAft>
              <a:buNone/>
            </a:pPr>
            <a:r>
              <a:t/>
            </a:r>
            <a:endParaRPr sz="1400"/>
          </a:p>
        </p:txBody>
      </p:sp>
      <p:sp>
        <p:nvSpPr>
          <p:cNvPr id="259" name="Google Shape;259;p38"/>
          <p:cNvSpPr/>
          <p:nvPr/>
        </p:nvSpPr>
        <p:spPr>
          <a:xfrm>
            <a:off x="0" y="4325100"/>
            <a:ext cx="4672500" cy="818400"/>
          </a:xfrm>
          <a:prstGeom prst="rtTriangle">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38"/>
          <p:cNvSpPr/>
          <p:nvPr/>
        </p:nvSpPr>
        <p:spPr>
          <a:xfrm flipH="1">
            <a:off x="4471500" y="4325100"/>
            <a:ext cx="4672500" cy="818400"/>
          </a:xfrm>
          <a:prstGeom prst="rtTriangle">
            <a:avLst/>
          </a:prstGeom>
          <a:solidFill>
            <a:srgbClr val="1C458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38"/>
          <p:cNvSpPr/>
          <p:nvPr/>
        </p:nvSpPr>
        <p:spPr>
          <a:xfrm>
            <a:off x="3790100" y="4879700"/>
            <a:ext cx="1563786" cy="263790"/>
          </a:xfrm>
          <a:prstGeom prst="flowChartTerminator">
            <a:avLst/>
          </a:prstGeom>
          <a:solidFill>
            <a:srgbClr val="783F0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62" name="Google Shape;262;p38"/>
          <p:cNvPicPr preferRelativeResize="0"/>
          <p:nvPr/>
        </p:nvPicPr>
        <p:blipFill>
          <a:blip r:embed="rId3">
            <a:alphaModFix/>
          </a:blip>
          <a:stretch>
            <a:fillRect/>
          </a:stretch>
        </p:blipFill>
        <p:spPr>
          <a:xfrm>
            <a:off x="1570087" y="1464375"/>
            <a:ext cx="6003826" cy="3104499"/>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6" name="Shape 266"/>
        <p:cNvGrpSpPr/>
        <p:nvPr/>
      </p:nvGrpSpPr>
      <p:grpSpPr>
        <a:xfrm>
          <a:off x="0" y="0"/>
          <a:ext cx="0" cy="0"/>
          <a:chOff x="0" y="0"/>
          <a:chExt cx="0" cy="0"/>
        </a:xfrm>
      </p:grpSpPr>
      <p:sp>
        <p:nvSpPr>
          <p:cNvPr id="267" name="Google Shape;267;p3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TE Cluster</a:t>
            </a:r>
            <a:endParaRPr sz="3600"/>
          </a:p>
        </p:txBody>
      </p:sp>
      <p:sp>
        <p:nvSpPr>
          <p:cNvPr id="268" name="Google Shape;268;p3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Targets- </a:t>
            </a:r>
            <a:r>
              <a:rPr lang="en" sz="1050">
                <a:solidFill>
                  <a:schemeClr val="dk1"/>
                </a:solidFill>
                <a:highlight>
                  <a:srgbClr val="FFFFFF"/>
                </a:highlight>
              </a:rPr>
              <a:t>0.4303325 Silhouette Score</a:t>
            </a:r>
            <a:endParaRPr sz="1050">
              <a:solidFill>
                <a:schemeClr val="dk1"/>
              </a:solidFill>
              <a:highlight>
                <a:srgbClr val="FFFFFF"/>
              </a:highlight>
            </a:endParaRPr>
          </a:p>
          <a:p>
            <a:pPr indent="0" lvl="0" marL="0" rtl="0" algn="l">
              <a:spcBef>
                <a:spcPts val="1600"/>
              </a:spcBef>
              <a:spcAft>
                <a:spcPts val="1600"/>
              </a:spcAft>
              <a:buNone/>
            </a:pPr>
            <a:r>
              <a:t/>
            </a:r>
            <a:endParaRPr sz="1400"/>
          </a:p>
        </p:txBody>
      </p:sp>
      <p:sp>
        <p:nvSpPr>
          <p:cNvPr id="269" name="Google Shape;269;p39"/>
          <p:cNvSpPr/>
          <p:nvPr/>
        </p:nvSpPr>
        <p:spPr>
          <a:xfrm>
            <a:off x="0" y="4325100"/>
            <a:ext cx="4672500" cy="818400"/>
          </a:xfrm>
          <a:prstGeom prst="rtTriangle">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39"/>
          <p:cNvSpPr/>
          <p:nvPr/>
        </p:nvSpPr>
        <p:spPr>
          <a:xfrm flipH="1">
            <a:off x="4471500" y="4325100"/>
            <a:ext cx="4672500" cy="818400"/>
          </a:xfrm>
          <a:prstGeom prst="rtTriangle">
            <a:avLst/>
          </a:prstGeom>
          <a:solidFill>
            <a:srgbClr val="1C458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9"/>
          <p:cNvSpPr/>
          <p:nvPr/>
        </p:nvSpPr>
        <p:spPr>
          <a:xfrm>
            <a:off x="3790100" y="4879700"/>
            <a:ext cx="1563786" cy="263790"/>
          </a:xfrm>
          <a:prstGeom prst="flowChartTerminator">
            <a:avLst/>
          </a:prstGeom>
          <a:solidFill>
            <a:srgbClr val="783F0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72" name="Google Shape;272;p39"/>
          <p:cNvPicPr preferRelativeResize="0"/>
          <p:nvPr/>
        </p:nvPicPr>
        <p:blipFill>
          <a:blip r:embed="rId3">
            <a:alphaModFix/>
          </a:blip>
          <a:stretch>
            <a:fillRect/>
          </a:stretch>
        </p:blipFill>
        <p:spPr>
          <a:xfrm>
            <a:off x="1682226" y="1514475"/>
            <a:ext cx="5779551" cy="29939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6" name="Shape 276"/>
        <p:cNvGrpSpPr/>
        <p:nvPr/>
      </p:nvGrpSpPr>
      <p:grpSpPr>
        <a:xfrm>
          <a:off x="0" y="0"/>
          <a:ext cx="0" cy="0"/>
          <a:chOff x="0" y="0"/>
          <a:chExt cx="0" cy="0"/>
        </a:xfrm>
      </p:grpSpPr>
      <p:sp>
        <p:nvSpPr>
          <p:cNvPr id="277" name="Google Shape;277;p4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Clustering Conclusion</a:t>
            </a:r>
            <a:endParaRPr sz="3600"/>
          </a:p>
        </p:txBody>
      </p:sp>
      <p:sp>
        <p:nvSpPr>
          <p:cNvPr id="278" name="Google Shape;278;p4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1600"/>
              </a:spcBef>
              <a:spcAft>
                <a:spcPts val="0"/>
              </a:spcAft>
              <a:buNone/>
            </a:pPr>
            <a:r>
              <a:rPr lang="en"/>
              <a:t>Not much was gained in form of distinguishing a single statistical column of importance</a:t>
            </a:r>
            <a:endParaRPr/>
          </a:p>
          <a:p>
            <a:pPr indent="0" lvl="0" marL="0" rtl="0" algn="l">
              <a:spcBef>
                <a:spcPts val="1600"/>
              </a:spcBef>
              <a:spcAft>
                <a:spcPts val="0"/>
              </a:spcAft>
              <a:buNone/>
            </a:pPr>
            <a:r>
              <a:t/>
            </a:r>
            <a:endParaRPr/>
          </a:p>
          <a:p>
            <a:pPr indent="0" lvl="0" marL="0" rtl="0" algn="l">
              <a:spcBef>
                <a:spcPts val="1600"/>
              </a:spcBef>
              <a:spcAft>
                <a:spcPts val="1600"/>
              </a:spcAft>
              <a:buNone/>
            </a:pPr>
            <a:r>
              <a:rPr lang="en"/>
              <a:t>Could be used to show potential new platform to be paid based on other players current stats and salary.</a:t>
            </a:r>
            <a:endParaRPr/>
          </a:p>
        </p:txBody>
      </p:sp>
      <p:sp>
        <p:nvSpPr>
          <p:cNvPr id="279" name="Google Shape;279;p40"/>
          <p:cNvSpPr/>
          <p:nvPr/>
        </p:nvSpPr>
        <p:spPr>
          <a:xfrm>
            <a:off x="0" y="4325100"/>
            <a:ext cx="4672500" cy="818400"/>
          </a:xfrm>
          <a:prstGeom prst="rtTriangle">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40"/>
          <p:cNvSpPr/>
          <p:nvPr/>
        </p:nvSpPr>
        <p:spPr>
          <a:xfrm flipH="1">
            <a:off x="4471500" y="4325100"/>
            <a:ext cx="4672500" cy="818400"/>
          </a:xfrm>
          <a:prstGeom prst="rtTriangle">
            <a:avLst/>
          </a:prstGeom>
          <a:solidFill>
            <a:srgbClr val="1C458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40"/>
          <p:cNvSpPr/>
          <p:nvPr/>
        </p:nvSpPr>
        <p:spPr>
          <a:xfrm>
            <a:off x="3790100" y="4879700"/>
            <a:ext cx="1563786" cy="263790"/>
          </a:xfrm>
          <a:prstGeom prst="flowChartTerminator">
            <a:avLst/>
          </a:prstGeom>
          <a:solidFill>
            <a:srgbClr val="783F0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5" name="Shape 285"/>
        <p:cNvGrpSpPr/>
        <p:nvPr/>
      </p:nvGrpSpPr>
      <p:grpSpPr>
        <a:xfrm>
          <a:off x="0" y="0"/>
          <a:ext cx="0" cy="0"/>
          <a:chOff x="0" y="0"/>
          <a:chExt cx="0" cy="0"/>
        </a:xfrm>
      </p:grpSpPr>
      <p:pic>
        <p:nvPicPr>
          <p:cNvPr id="286" name="Google Shape;286;p41"/>
          <p:cNvPicPr preferRelativeResize="0"/>
          <p:nvPr/>
        </p:nvPicPr>
        <p:blipFill>
          <a:blip r:embed="rId3">
            <a:alphaModFix/>
          </a:blip>
          <a:stretch>
            <a:fillRect/>
          </a:stretch>
        </p:blipFill>
        <p:spPr>
          <a:xfrm>
            <a:off x="0" y="152400"/>
            <a:ext cx="9144000" cy="474655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9" name="Shape 69"/>
        <p:cNvGrpSpPr/>
        <p:nvPr/>
      </p:nvGrpSpPr>
      <p:grpSpPr>
        <a:xfrm>
          <a:off x="0" y="0"/>
          <a:ext cx="0" cy="0"/>
          <a:chOff x="0" y="0"/>
          <a:chExt cx="0" cy="0"/>
        </a:xfrm>
      </p:grpSpPr>
      <p:sp>
        <p:nvSpPr>
          <p:cNvPr id="70" name="Google Shape;70;p15"/>
          <p:cNvSpPr txBox="1"/>
          <p:nvPr>
            <p:ph type="title"/>
          </p:nvPr>
        </p:nvSpPr>
        <p:spPr>
          <a:xfrm>
            <a:off x="311688" y="2566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History of Football</a:t>
            </a:r>
            <a:endParaRPr sz="3600"/>
          </a:p>
        </p:txBody>
      </p:sp>
      <p:sp>
        <p:nvSpPr>
          <p:cNvPr id="71" name="Google Shape;71;p15"/>
          <p:cNvSpPr txBox="1"/>
          <p:nvPr>
            <p:ph idx="1" type="body"/>
          </p:nvPr>
        </p:nvSpPr>
        <p:spPr>
          <a:xfrm>
            <a:off x="311700" y="1152600"/>
            <a:ext cx="8520600" cy="317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000000"/>
                </a:solidFill>
                <a:highlight>
                  <a:srgbClr val="FFFFFF"/>
                </a:highlight>
                <a:latin typeface="Montserrat"/>
                <a:ea typeface="Montserrat"/>
                <a:cs typeface="Montserrat"/>
                <a:sym typeface="Montserrat"/>
              </a:rPr>
              <a:t>National Football League (NFL)</a:t>
            </a:r>
            <a:r>
              <a:rPr lang="en" sz="1800">
                <a:solidFill>
                  <a:srgbClr val="000000"/>
                </a:solidFill>
                <a:highlight>
                  <a:srgbClr val="FFFFFF"/>
                </a:highlight>
                <a:latin typeface="Montserrat"/>
                <a:ea typeface="Montserrat"/>
                <a:cs typeface="Montserrat"/>
                <a:sym typeface="Montserrat"/>
              </a:rPr>
              <a:t>, major U.S. professional </a:t>
            </a:r>
            <a:r>
              <a:rPr lang="en" sz="1800" u="sng">
                <a:solidFill>
                  <a:srgbClr val="14599D"/>
                </a:solidFill>
                <a:highlight>
                  <a:srgbClr val="FFFFFF"/>
                </a:highlight>
                <a:latin typeface="Montserrat"/>
                <a:ea typeface="Montserrat"/>
                <a:cs typeface="Montserrat"/>
                <a:sym typeface="Montserrat"/>
                <a:hlinkClick r:id="rId3"/>
              </a:rPr>
              <a:t>gridiron football</a:t>
            </a:r>
            <a:r>
              <a:rPr lang="en" sz="1800">
                <a:solidFill>
                  <a:srgbClr val="000000"/>
                </a:solidFill>
                <a:highlight>
                  <a:srgbClr val="FFFFFF"/>
                </a:highlight>
                <a:latin typeface="Montserrat"/>
                <a:ea typeface="Montserrat"/>
                <a:cs typeface="Montserrat"/>
                <a:sym typeface="Montserrat"/>
              </a:rPr>
              <a:t> organization, founded in 1920 in </a:t>
            </a:r>
            <a:r>
              <a:rPr lang="en" sz="1800" u="sng">
                <a:solidFill>
                  <a:srgbClr val="14599D"/>
                </a:solidFill>
                <a:highlight>
                  <a:srgbClr val="FFFFFF"/>
                </a:highlight>
                <a:latin typeface="Montserrat"/>
                <a:ea typeface="Montserrat"/>
                <a:cs typeface="Montserrat"/>
                <a:sym typeface="Montserrat"/>
                <a:hlinkClick r:id="rId4"/>
              </a:rPr>
              <a:t>Canton</a:t>
            </a:r>
            <a:r>
              <a:rPr lang="en" sz="1800">
                <a:solidFill>
                  <a:srgbClr val="000000"/>
                </a:solidFill>
                <a:highlight>
                  <a:srgbClr val="FFFFFF"/>
                </a:highlight>
                <a:latin typeface="Montserrat"/>
                <a:ea typeface="Montserrat"/>
                <a:cs typeface="Montserrat"/>
                <a:sym typeface="Montserrat"/>
              </a:rPr>
              <a:t>, </a:t>
            </a:r>
            <a:r>
              <a:rPr lang="en" sz="1800" u="sng">
                <a:solidFill>
                  <a:srgbClr val="14599D"/>
                </a:solidFill>
                <a:highlight>
                  <a:srgbClr val="FFFFFF"/>
                </a:highlight>
                <a:latin typeface="Montserrat"/>
                <a:ea typeface="Montserrat"/>
                <a:cs typeface="Montserrat"/>
                <a:sym typeface="Montserrat"/>
                <a:hlinkClick r:id="rId5"/>
              </a:rPr>
              <a:t>Ohio</a:t>
            </a:r>
            <a:endParaRPr sz="1800"/>
          </a:p>
          <a:p>
            <a:pPr indent="0" lvl="0" marL="0" rtl="0" algn="l">
              <a:spcBef>
                <a:spcPts val="1600"/>
              </a:spcBef>
              <a:spcAft>
                <a:spcPts val="0"/>
              </a:spcAft>
              <a:buNone/>
            </a:pPr>
            <a:r>
              <a:rPr lang="en" sz="1800"/>
              <a:t>14 teams made up the original league, the Chicago Bears and the Arizona Cardinals are the only remaining teams.</a:t>
            </a:r>
            <a:endParaRPr sz="1800"/>
          </a:p>
          <a:p>
            <a:pPr indent="0" lvl="0" marL="0" rtl="0" algn="l">
              <a:spcBef>
                <a:spcPts val="1600"/>
              </a:spcBef>
              <a:spcAft>
                <a:spcPts val="0"/>
              </a:spcAft>
              <a:buNone/>
            </a:pPr>
            <a:r>
              <a:rPr lang="en" sz="1800">
                <a:solidFill>
                  <a:srgbClr val="000000"/>
                </a:solidFill>
                <a:highlight>
                  <a:srgbClr val="FFFFFF"/>
                </a:highlight>
              </a:rPr>
              <a:t>The NFL and AFL completed a merger in 1970, creating a 26-team circuit under the name of the older NFL</a:t>
            </a:r>
            <a:endParaRPr sz="1800">
              <a:solidFill>
                <a:srgbClr val="000000"/>
              </a:solidFill>
              <a:highlight>
                <a:srgbClr val="FFFFFF"/>
              </a:highlight>
            </a:endParaRPr>
          </a:p>
          <a:p>
            <a:pPr indent="0" lvl="0" marL="0" rtl="0" algn="l">
              <a:spcBef>
                <a:spcPts val="1600"/>
              </a:spcBef>
              <a:spcAft>
                <a:spcPts val="0"/>
              </a:spcAft>
              <a:buNone/>
            </a:pPr>
            <a:r>
              <a:rPr lang="en" sz="1800">
                <a:solidFill>
                  <a:srgbClr val="000000"/>
                </a:solidFill>
                <a:highlight>
                  <a:srgbClr val="FFFFFF"/>
                </a:highlight>
              </a:rPr>
              <a:t>The league now comprises of 32 franchises </a:t>
            </a:r>
            <a:r>
              <a:rPr lang="en" sz="1800">
                <a:solidFill>
                  <a:srgbClr val="000000"/>
                </a:solidFill>
                <a:highlight>
                  <a:srgbClr val="FFFFFF"/>
                </a:highlight>
              </a:rPr>
              <a:t>separated</a:t>
            </a:r>
            <a:r>
              <a:rPr lang="en" sz="1800">
                <a:solidFill>
                  <a:srgbClr val="000000"/>
                </a:solidFill>
                <a:highlight>
                  <a:srgbClr val="FFFFFF"/>
                </a:highlight>
              </a:rPr>
              <a:t> into 2 conferences and then into 4 divisions per conference </a:t>
            </a:r>
            <a:endParaRPr sz="1800">
              <a:solidFill>
                <a:srgbClr val="000000"/>
              </a:solidFill>
              <a:highlight>
                <a:srgbClr val="FFFFFF"/>
              </a:highlight>
            </a:endParaRPr>
          </a:p>
          <a:p>
            <a:pPr indent="0" lvl="0" marL="0" rtl="0" algn="l">
              <a:spcBef>
                <a:spcPts val="1600"/>
              </a:spcBef>
              <a:spcAft>
                <a:spcPts val="1600"/>
              </a:spcAft>
              <a:buNone/>
            </a:pPr>
            <a:r>
              <a:t/>
            </a:r>
            <a:endParaRPr sz="1800">
              <a:solidFill>
                <a:srgbClr val="000000"/>
              </a:solidFill>
              <a:highlight>
                <a:srgbClr val="FFFFFF"/>
              </a:highlight>
              <a:latin typeface="Montserrat"/>
              <a:ea typeface="Montserrat"/>
              <a:cs typeface="Montserrat"/>
              <a:sym typeface="Montserrat"/>
            </a:endParaRPr>
          </a:p>
        </p:txBody>
      </p:sp>
      <p:sp>
        <p:nvSpPr>
          <p:cNvPr id="72" name="Google Shape;72;p15"/>
          <p:cNvSpPr/>
          <p:nvPr/>
        </p:nvSpPr>
        <p:spPr>
          <a:xfrm>
            <a:off x="0" y="4325100"/>
            <a:ext cx="4672500" cy="818400"/>
          </a:xfrm>
          <a:prstGeom prst="rtTriangle">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5"/>
          <p:cNvSpPr/>
          <p:nvPr/>
        </p:nvSpPr>
        <p:spPr>
          <a:xfrm flipH="1">
            <a:off x="4471500" y="4325100"/>
            <a:ext cx="4672500" cy="818400"/>
          </a:xfrm>
          <a:prstGeom prst="rtTriangle">
            <a:avLst/>
          </a:prstGeom>
          <a:solidFill>
            <a:srgbClr val="1C458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5"/>
          <p:cNvSpPr/>
          <p:nvPr/>
        </p:nvSpPr>
        <p:spPr>
          <a:xfrm>
            <a:off x="3790100" y="4879700"/>
            <a:ext cx="1563786" cy="263790"/>
          </a:xfrm>
          <a:prstGeom prst="flowChartTerminator">
            <a:avLst/>
          </a:prstGeom>
          <a:solidFill>
            <a:srgbClr val="783F0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0" name="Shape 290"/>
        <p:cNvGrpSpPr/>
        <p:nvPr/>
      </p:nvGrpSpPr>
      <p:grpSpPr>
        <a:xfrm>
          <a:off x="0" y="0"/>
          <a:ext cx="0" cy="0"/>
          <a:chOff x="0" y="0"/>
          <a:chExt cx="0" cy="0"/>
        </a:xfrm>
      </p:grpSpPr>
      <p:sp>
        <p:nvSpPr>
          <p:cNvPr id="291" name="Google Shape;291;p4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Linear Regression</a:t>
            </a:r>
            <a:endParaRPr sz="3600"/>
          </a:p>
        </p:txBody>
      </p:sp>
      <p:sp>
        <p:nvSpPr>
          <p:cNvPr id="292" name="Google Shape;292;p4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rgbClr val="222222"/>
                </a:solidFill>
                <a:highlight>
                  <a:srgbClr val="FFFFFF"/>
                </a:highlight>
              </a:rPr>
              <a:t>In </a:t>
            </a:r>
            <a:r>
              <a:rPr lang="en">
                <a:solidFill>
                  <a:srgbClr val="0B0080"/>
                </a:solidFill>
                <a:highlight>
                  <a:srgbClr val="FFFFFF"/>
                </a:highlight>
                <a:uFill>
                  <a:noFill/>
                </a:uFill>
                <a:hlinkClick r:id="rId3"/>
              </a:rPr>
              <a:t>statistics</a:t>
            </a:r>
            <a:r>
              <a:rPr lang="en">
                <a:solidFill>
                  <a:srgbClr val="222222"/>
                </a:solidFill>
                <a:highlight>
                  <a:srgbClr val="FFFFFF"/>
                </a:highlight>
              </a:rPr>
              <a:t>, </a:t>
            </a:r>
            <a:r>
              <a:rPr b="1" lang="en">
                <a:solidFill>
                  <a:srgbClr val="222222"/>
                </a:solidFill>
                <a:highlight>
                  <a:srgbClr val="FFFFFF"/>
                </a:highlight>
              </a:rPr>
              <a:t>linear regression</a:t>
            </a:r>
            <a:r>
              <a:rPr lang="en">
                <a:solidFill>
                  <a:srgbClr val="222222"/>
                </a:solidFill>
                <a:highlight>
                  <a:srgbClr val="FFFFFF"/>
                </a:highlight>
              </a:rPr>
              <a:t> is a </a:t>
            </a:r>
            <a:r>
              <a:rPr lang="en">
                <a:solidFill>
                  <a:srgbClr val="0B0080"/>
                </a:solidFill>
                <a:highlight>
                  <a:srgbClr val="FFFFFF"/>
                </a:highlight>
                <a:uFill>
                  <a:noFill/>
                </a:uFill>
                <a:hlinkClick r:id="rId4"/>
              </a:rPr>
              <a:t>linear</a:t>
            </a:r>
            <a:r>
              <a:rPr lang="en">
                <a:solidFill>
                  <a:srgbClr val="222222"/>
                </a:solidFill>
                <a:highlight>
                  <a:srgbClr val="FFFFFF"/>
                </a:highlight>
              </a:rPr>
              <a:t> approach to modeling the relationship between a scalar response (or </a:t>
            </a:r>
            <a:r>
              <a:rPr lang="en">
                <a:solidFill>
                  <a:srgbClr val="0B0080"/>
                </a:solidFill>
                <a:highlight>
                  <a:srgbClr val="FFFFFF"/>
                </a:highlight>
                <a:uFill>
                  <a:noFill/>
                </a:uFill>
                <a:hlinkClick r:id="rId5"/>
              </a:rPr>
              <a:t>dependent variable</a:t>
            </a:r>
            <a:r>
              <a:rPr lang="en">
                <a:solidFill>
                  <a:srgbClr val="222222"/>
                </a:solidFill>
                <a:highlight>
                  <a:srgbClr val="FFFFFF"/>
                </a:highlight>
              </a:rPr>
              <a:t>) and one or more </a:t>
            </a:r>
            <a:r>
              <a:rPr lang="en">
                <a:solidFill>
                  <a:srgbClr val="0B0080"/>
                </a:solidFill>
                <a:highlight>
                  <a:srgbClr val="FFFFFF"/>
                </a:highlight>
                <a:uFill>
                  <a:noFill/>
                </a:uFill>
                <a:hlinkClick r:id="rId6"/>
              </a:rPr>
              <a:t>explanatory variables</a:t>
            </a:r>
            <a:r>
              <a:rPr lang="en">
                <a:solidFill>
                  <a:srgbClr val="222222"/>
                </a:solidFill>
                <a:highlight>
                  <a:srgbClr val="FFFFFF"/>
                </a:highlight>
              </a:rPr>
              <a:t> (or </a:t>
            </a:r>
            <a:r>
              <a:rPr lang="en">
                <a:solidFill>
                  <a:srgbClr val="0B0080"/>
                </a:solidFill>
                <a:highlight>
                  <a:srgbClr val="FFFFFF"/>
                </a:highlight>
                <a:uFill>
                  <a:noFill/>
                </a:uFill>
                <a:hlinkClick r:id="rId7"/>
              </a:rPr>
              <a:t>independent variables</a:t>
            </a:r>
            <a:r>
              <a:rPr lang="en">
                <a:solidFill>
                  <a:srgbClr val="222222"/>
                </a:solidFill>
                <a:highlight>
                  <a:srgbClr val="FFFFFF"/>
                </a:highlight>
              </a:rPr>
              <a:t>)</a:t>
            </a:r>
            <a:endParaRPr/>
          </a:p>
        </p:txBody>
      </p:sp>
      <p:sp>
        <p:nvSpPr>
          <p:cNvPr id="293" name="Google Shape;293;p42"/>
          <p:cNvSpPr/>
          <p:nvPr/>
        </p:nvSpPr>
        <p:spPr>
          <a:xfrm>
            <a:off x="0" y="4325100"/>
            <a:ext cx="4672500" cy="818400"/>
          </a:xfrm>
          <a:prstGeom prst="rtTriangle">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42"/>
          <p:cNvSpPr/>
          <p:nvPr/>
        </p:nvSpPr>
        <p:spPr>
          <a:xfrm flipH="1">
            <a:off x="4471500" y="4325100"/>
            <a:ext cx="4672500" cy="818400"/>
          </a:xfrm>
          <a:prstGeom prst="rtTriangle">
            <a:avLst/>
          </a:prstGeom>
          <a:solidFill>
            <a:srgbClr val="1C458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42"/>
          <p:cNvSpPr/>
          <p:nvPr/>
        </p:nvSpPr>
        <p:spPr>
          <a:xfrm>
            <a:off x="3790100" y="4879700"/>
            <a:ext cx="1563786" cy="263790"/>
          </a:xfrm>
          <a:prstGeom prst="flowChartTerminator">
            <a:avLst/>
          </a:prstGeom>
          <a:solidFill>
            <a:srgbClr val="783F0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9" name="Shape 299"/>
        <p:cNvGrpSpPr/>
        <p:nvPr/>
      </p:nvGrpSpPr>
      <p:grpSpPr>
        <a:xfrm>
          <a:off x="0" y="0"/>
          <a:ext cx="0" cy="0"/>
          <a:chOff x="0" y="0"/>
          <a:chExt cx="0" cy="0"/>
        </a:xfrm>
      </p:grpSpPr>
      <p:sp>
        <p:nvSpPr>
          <p:cNvPr id="300" name="Google Shape;300;p43"/>
          <p:cNvSpPr txBox="1"/>
          <p:nvPr>
            <p:ph type="title"/>
          </p:nvPr>
        </p:nvSpPr>
        <p:spPr>
          <a:xfrm>
            <a:off x="311700" y="3371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QB Linear Salary Predictions</a:t>
            </a:r>
            <a:endParaRPr sz="3600"/>
          </a:p>
        </p:txBody>
      </p:sp>
      <p:sp>
        <p:nvSpPr>
          <p:cNvPr id="301" name="Google Shape;301;p4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R2 Score- </a:t>
            </a:r>
            <a:r>
              <a:rPr lang="en"/>
              <a:t> </a:t>
            </a:r>
            <a:r>
              <a:rPr lang="en" sz="1050">
                <a:solidFill>
                  <a:schemeClr val="dk1"/>
                </a:solidFill>
                <a:highlight>
                  <a:srgbClr val="FFFFFF"/>
                </a:highlight>
              </a:rPr>
              <a:t>0.6399297</a:t>
            </a:r>
            <a:endParaRPr sz="1050">
              <a:solidFill>
                <a:schemeClr val="dk1"/>
              </a:solidFill>
              <a:highlight>
                <a:srgbClr val="FFFFFF"/>
              </a:highlight>
            </a:endParaRPr>
          </a:p>
          <a:p>
            <a:pPr indent="0" lvl="0" marL="0" rtl="0" algn="l">
              <a:spcBef>
                <a:spcPts val="1600"/>
              </a:spcBef>
              <a:spcAft>
                <a:spcPts val="1600"/>
              </a:spcAft>
              <a:buNone/>
            </a:pPr>
            <a:r>
              <a:t/>
            </a:r>
            <a:endParaRPr/>
          </a:p>
        </p:txBody>
      </p:sp>
      <p:sp>
        <p:nvSpPr>
          <p:cNvPr id="302" name="Google Shape;302;p43"/>
          <p:cNvSpPr/>
          <p:nvPr/>
        </p:nvSpPr>
        <p:spPr>
          <a:xfrm>
            <a:off x="0" y="4325100"/>
            <a:ext cx="4672500" cy="818400"/>
          </a:xfrm>
          <a:prstGeom prst="rtTriangle">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43"/>
          <p:cNvSpPr/>
          <p:nvPr/>
        </p:nvSpPr>
        <p:spPr>
          <a:xfrm flipH="1">
            <a:off x="4471500" y="4325100"/>
            <a:ext cx="4672500" cy="818400"/>
          </a:xfrm>
          <a:prstGeom prst="rtTriangle">
            <a:avLst/>
          </a:prstGeom>
          <a:solidFill>
            <a:srgbClr val="1C458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43"/>
          <p:cNvSpPr/>
          <p:nvPr/>
        </p:nvSpPr>
        <p:spPr>
          <a:xfrm>
            <a:off x="3790100" y="4879700"/>
            <a:ext cx="1563786" cy="263790"/>
          </a:xfrm>
          <a:prstGeom prst="flowChartTerminator">
            <a:avLst/>
          </a:prstGeom>
          <a:solidFill>
            <a:srgbClr val="783F0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05" name="Google Shape;305;p43"/>
          <p:cNvPicPr preferRelativeResize="0"/>
          <p:nvPr/>
        </p:nvPicPr>
        <p:blipFill>
          <a:blip r:embed="rId3">
            <a:alphaModFix/>
          </a:blip>
          <a:stretch>
            <a:fillRect/>
          </a:stretch>
        </p:blipFill>
        <p:spPr>
          <a:xfrm>
            <a:off x="2372712" y="1184412"/>
            <a:ext cx="4398550" cy="3352524"/>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9" name="Shape 309"/>
        <p:cNvGrpSpPr/>
        <p:nvPr/>
      </p:nvGrpSpPr>
      <p:grpSpPr>
        <a:xfrm>
          <a:off x="0" y="0"/>
          <a:ext cx="0" cy="0"/>
          <a:chOff x="0" y="0"/>
          <a:chExt cx="0" cy="0"/>
        </a:xfrm>
      </p:grpSpPr>
      <p:sp>
        <p:nvSpPr>
          <p:cNvPr id="310" name="Google Shape;310;p44"/>
          <p:cNvSpPr txBox="1"/>
          <p:nvPr>
            <p:ph type="title"/>
          </p:nvPr>
        </p:nvSpPr>
        <p:spPr>
          <a:xfrm>
            <a:off x="311675" y="3491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RB Linear Salary Predictions</a:t>
            </a:r>
            <a:endParaRPr sz="3600"/>
          </a:p>
        </p:txBody>
      </p:sp>
      <p:sp>
        <p:nvSpPr>
          <p:cNvPr id="311" name="Google Shape;311;p4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R2 Score- </a:t>
            </a:r>
            <a:r>
              <a:rPr lang="en" sz="1050">
                <a:solidFill>
                  <a:schemeClr val="dk1"/>
                </a:solidFill>
                <a:highlight>
                  <a:srgbClr val="FFFFFF"/>
                </a:highlight>
              </a:rPr>
              <a:t>0.274803618</a:t>
            </a:r>
            <a:endParaRPr sz="1050">
              <a:solidFill>
                <a:schemeClr val="dk1"/>
              </a:solidFill>
              <a:highlight>
                <a:srgbClr val="FFFFFF"/>
              </a:highlight>
            </a:endParaRPr>
          </a:p>
          <a:p>
            <a:pPr indent="0" lvl="0" marL="0" rtl="0" algn="l">
              <a:spcBef>
                <a:spcPts val="1600"/>
              </a:spcBef>
              <a:spcAft>
                <a:spcPts val="1600"/>
              </a:spcAft>
              <a:buNone/>
            </a:pPr>
            <a:r>
              <a:t/>
            </a:r>
            <a:endParaRPr sz="1400"/>
          </a:p>
        </p:txBody>
      </p:sp>
      <p:sp>
        <p:nvSpPr>
          <p:cNvPr id="312" name="Google Shape;312;p44"/>
          <p:cNvSpPr/>
          <p:nvPr/>
        </p:nvSpPr>
        <p:spPr>
          <a:xfrm>
            <a:off x="0" y="4325100"/>
            <a:ext cx="4672500" cy="818400"/>
          </a:xfrm>
          <a:prstGeom prst="rtTriangle">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44"/>
          <p:cNvSpPr/>
          <p:nvPr/>
        </p:nvSpPr>
        <p:spPr>
          <a:xfrm flipH="1">
            <a:off x="4471500" y="4325100"/>
            <a:ext cx="4672500" cy="818400"/>
          </a:xfrm>
          <a:prstGeom prst="rtTriangle">
            <a:avLst/>
          </a:prstGeom>
          <a:solidFill>
            <a:srgbClr val="1C458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44"/>
          <p:cNvSpPr/>
          <p:nvPr/>
        </p:nvSpPr>
        <p:spPr>
          <a:xfrm>
            <a:off x="3790100" y="4879700"/>
            <a:ext cx="1563786" cy="263790"/>
          </a:xfrm>
          <a:prstGeom prst="flowChartTerminator">
            <a:avLst/>
          </a:prstGeom>
          <a:solidFill>
            <a:srgbClr val="783F0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15" name="Google Shape;315;p44"/>
          <p:cNvPicPr preferRelativeResize="0"/>
          <p:nvPr/>
        </p:nvPicPr>
        <p:blipFill>
          <a:blip r:embed="rId3">
            <a:alphaModFix/>
          </a:blip>
          <a:stretch>
            <a:fillRect/>
          </a:stretch>
        </p:blipFill>
        <p:spPr>
          <a:xfrm>
            <a:off x="2337341" y="1190450"/>
            <a:ext cx="4570886" cy="341640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9" name="Shape 319"/>
        <p:cNvGrpSpPr/>
        <p:nvPr/>
      </p:nvGrpSpPr>
      <p:grpSpPr>
        <a:xfrm>
          <a:off x="0" y="0"/>
          <a:ext cx="0" cy="0"/>
          <a:chOff x="0" y="0"/>
          <a:chExt cx="0" cy="0"/>
        </a:xfrm>
      </p:grpSpPr>
      <p:sp>
        <p:nvSpPr>
          <p:cNvPr id="320" name="Google Shape;320;p45"/>
          <p:cNvSpPr txBox="1"/>
          <p:nvPr>
            <p:ph type="title"/>
          </p:nvPr>
        </p:nvSpPr>
        <p:spPr>
          <a:xfrm>
            <a:off x="311700" y="3851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WR Linear Salary Predictions</a:t>
            </a:r>
            <a:endParaRPr sz="3600"/>
          </a:p>
        </p:txBody>
      </p:sp>
      <p:sp>
        <p:nvSpPr>
          <p:cNvPr id="321" name="Google Shape;321;p4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R2 Score- </a:t>
            </a:r>
            <a:r>
              <a:rPr lang="en" sz="1050">
                <a:solidFill>
                  <a:schemeClr val="dk1"/>
                </a:solidFill>
                <a:highlight>
                  <a:srgbClr val="FFFFFF"/>
                </a:highlight>
              </a:rPr>
              <a:t>0.361483663</a:t>
            </a:r>
            <a:endParaRPr sz="1050">
              <a:solidFill>
                <a:schemeClr val="dk1"/>
              </a:solidFill>
              <a:highlight>
                <a:srgbClr val="FFFFFF"/>
              </a:highlight>
            </a:endParaRPr>
          </a:p>
          <a:p>
            <a:pPr indent="0" lvl="0" marL="0" rtl="0" algn="l">
              <a:spcBef>
                <a:spcPts val="1600"/>
              </a:spcBef>
              <a:spcAft>
                <a:spcPts val="1600"/>
              </a:spcAft>
              <a:buNone/>
            </a:pPr>
            <a:r>
              <a:t/>
            </a:r>
            <a:endParaRPr sz="1400"/>
          </a:p>
        </p:txBody>
      </p:sp>
      <p:sp>
        <p:nvSpPr>
          <p:cNvPr id="322" name="Google Shape;322;p45"/>
          <p:cNvSpPr/>
          <p:nvPr/>
        </p:nvSpPr>
        <p:spPr>
          <a:xfrm>
            <a:off x="0" y="4325100"/>
            <a:ext cx="4672500" cy="818400"/>
          </a:xfrm>
          <a:prstGeom prst="rtTriangle">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45"/>
          <p:cNvSpPr/>
          <p:nvPr/>
        </p:nvSpPr>
        <p:spPr>
          <a:xfrm flipH="1">
            <a:off x="4471500" y="4325100"/>
            <a:ext cx="4672500" cy="818400"/>
          </a:xfrm>
          <a:prstGeom prst="rtTriangle">
            <a:avLst/>
          </a:prstGeom>
          <a:solidFill>
            <a:srgbClr val="1C458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45"/>
          <p:cNvSpPr/>
          <p:nvPr/>
        </p:nvSpPr>
        <p:spPr>
          <a:xfrm>
            <a:off x="3790100" y="4879700"/>
            <a:ext cx="1563786" cy="263790"/>
          </a:xfrm>
          <a:prstGeom prst="flowChartTerminator">
            <a:avLst/>
          </a:prstGeom>
          <a:solidFill>
            <a:srgbClr val="783F0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25" name="Google Shape;325;p45"/>
          <p:cNvPicPr preferRelativeResize="0"/>
          <p:nvPr/>
        </p:nvPicPr>
        <p:blipFill>
          <a:blip r:embed="rId3">
            <a:alphaModFix/>
          </a:blip>
          <a:stretch>
            <a:fillRect/>
          </a:stretch>
        </p:blipFill>
        <p:spPr>
          <a:xfrm>
            <a:off x="2338940" y="1152475"/>
            <a:ext cx="4466084" cy="341640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9" name="Shape 329"/>
        <p:cNvGrpSpPr/>
        <p:nvPr/>
      </p:nvGrpSpPr>
      <p:grpSpPr>
        <a:xfrm>
          <a:off x="0" y="0"/>
          <a:ext cx="0" cy="0"/>
          <a:chOff x="0" y="0"/>
          <a:chExt cx="0" cy="0"/>
        </a:xfrm>
      </p:grpSpPr>
      <p:sp>
        <p:nvSpPr>
          <p:cNvPr id="330" name="Google Shape;330;p46"/>
          <p:cNvSpPr txBox="1"/>
          <p:nvPr>
            <p:ph type="title"/>
          </p:nvPr>
        </p:nvSpPr>
        <p:spPr>
          <a:xfrm>
            <a:off x="311688" y="3251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TE Linear Salary Predictions</a:t>
            </a:r>
            <a:endParaRPr sz="3600"/>
          </a:p>
        </p:txBody>
      </p:sp>
      <p:sp>
        <p:nvSpPr>
          <p:cNvPr id="331" name="Google Shape;331;p4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R2 Score- </a:t>
            </a:r>
            <a:r>
              <a:rPr lang="en" sz="1050">
                <a:solidFill>
                  <a:schemeClr val="dk1"/>
                </a:solidFill>
                <a:highlight>
                  <a:srgbClr val="FFFFFF"/>
                </a:highlight>
              </a:rPr>
              <a:t>0.3721359</a:t>
            </a:r>
            <a:endParaRPr sz="1050">
              <a:solidFill>
                <a:schemeClr val="dk1"/>
              </a:solidFill>
              <a:highlight>
                <a:srgbClr val="FFFFFF"/>
              </a:highlight>
            </a:endParaRPr>
          </a:p>
          <a:p>
            <a:pPr indent="0" lvl="0" marL="0" rtl="0" algn="l">
              <a:spcBef>
                <a:spcPts val="1600"/>
              </a:spcBef>
              <a:spcAft>
                <a:spcPts val="1600"/>
              </a:spcAft>
              <a:buNone/>
            </a:pPr>
            <a:r>
              <a:t/>
            </a:r>
            <a:endParaRPr sz="1400"/>
          </a:p>
        </p:txBody>
      </p:sp>
      <p:sp>
        <p:nvSpPr>
          <p:cNvPr id="332" name="Google Shape;332;p46"/>
          <p:cNvSpPr/>
          <p:nvPr/>
        </p:nvSpPr>
        <p:spPr>
          <a:xfrm>
            <a:off x="0" y="4325100"/>
            <a:ext cx="4672500" cy="818400"/>
          </a:xfrm>
          <a:prstGeom prst="rtTriangle">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46"/>
          <p:cNvSpPr/>
          <p:nvPr/>
        </p:nvSpPr>
        <p:spPr>
          <a:xfrm flipH="1">
            <a:off x="4471500" y="4325100"/>
            <a:ext cx="4672500" cy="818400"/>
          </a:xfrm>
          <a:prstGeom prst="rtTriangle">
            <a:avLst/>
          </a:prstGeom>
          <a:solidFill>
            <a:srgbClr val="1C458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46"/>
          <p:cNvSpPr/>
          <p:nvPr/>
        </p:nvSpPr>
        <p:spPr>
          <a:xfrm>
            <a:off x="3790100" y="4879700"/>
            <a:ext cx="1563786" cy="263790"/>
          </a:xfrm>
          <a:prstGeom prst="flowChartTerminator">
            <a:avLst/>
          </a:prstGeom>
          <a:solidFill>
            <a:srgbClr val="783F0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35" name="Google Shape;335;p46"/>
          <p:cNvPicPr preferRelativeResize="0"/>
          <p:nvPr/>
        </p:nvPicPr>
        <p:blipFill>
          <a:blip r:embed="rId3">
            <a:alphaModFix/>
          </a:blip>
          <a:stretch>
            <a:fillRect/>
          </a:stretch>
        </p:blipFill>
        <p:spPr>
          <a:xfrm>
            <a:off x="2408137" y="1205387"/>
            <a:ext cx="4327722" cy="3310575"/>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9" name="Shape 339"/>
        <p:cNvGrpSpPr/>
        <p:nvPr/>
      </p:nvGrpSpPr>
      <p:grpSpPr>
        <a:xfrm>
          <a:off x="0" y="0"/>
          <a:ext cx="0" cy="0"/>
          <a:chOff x="0" y="0"/>
          <a:chExt cx="0" cy="0"/>
        </a:xfrm>
      </p:grpSpPr>
      <p:pic>
        <p:nvPicPr>
          <p:cNvPr id="340" name="Google Shape;340;p47"/>
          <p:cNvPicPr preferRelativeResize="0"/>
          <p:nvPr/>
        </p:nvPicPr>
        <p:blipFill>
          <a:blip r:embed="rId3">
            <a:alphaModFix/>
          </a:blip>
          <a:stretch>
            <a:fillRect/>
          </a:stretch>
        </p:blipFill>
        <p:spPr>
          <a:xfrm>
            <a:off x="714375" y="0"/>
            <a:ext cx="7715250" cy="5143500"/>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4" name="Shape 344"/>
        <p:cNvGrpSpPr/>
        <p:nvPr/>
      </p:nvGrpSpPr>
      <p:grpSpPr>
        <a:xfrm>
          <a:off x="0" y="0"/>
          <a:ext cx="0" cy="0"/>
          <a:chOff x="0" y="0"/>
          <a:chExt cx="0" cy="0"/>
        </a:xfrm>
      </p:grpSpPr>
      <p:sp>
        <p:nvSpPr>
          <p:cNvPr id="345" name="Google Shape;345;p48"/>
          <p:cNvSpPr txBox="1"/>
          <p:nvPr>
            <p:ph type="title"/>
          </p:nvPr>
        </p:nvSpPr>
        <p:spPr>
          <a:xfrm>
            <a:off x="311688" y="4330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QB’s Rank/Salary Regression</a:t>
            </a:r>
            <a:endParaRPr sz="3600"/>
          </a:p>
        </p:txBody>
      </p:sp>
      <p:sp>
        <p:nvSpPr>
          <p:cNvPr id="346" name="Google Shape;346;p4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Sqrt MSE- </a:t>
            </a:r>
            <a:r>
              <a:rPr lang="en" sz="1400">
                <a:solidFill>
                  <a:schemeClr val="dk1"/>
                </a:solidFill>
                <a:highlight>
                  <a:srgbClr val="FFFFFF"/>
                </a:highlight>
              </a:rPr>
              <a:t>10512166.886</a:t>
            </a:r>
            <a:endParaRPr sz="1400">
              <a:solidFill>
                <a:schemeClr val="dk1"/>
              </a:solidFill>
              <a:highlight>
                <a:srgbClr val="FFFFFF"/>
              </a:highlight>
            </a:endParaRPr>
          </a:p>
          <a:p>
            <a:pPr indent="0" lvl="0" marL="0" rtl="0" algn="l">
              <a:spcBef>
                <a:spcPts val="1600"/>
              </a:spcBef>
              <a:spcAft>
                <a:spcPts val="1600"/>
              </a:spcAft>
              <a:buNone/>
            </a:pPr>
            <a:r>
              <a:t/>
            </a:r>
            <a:endParaRPr sz="1400"/>
          </a:p>
        </p:txBody>
      </p:sp>
      <p:sp>
        <p:nvSpPr>
          <p:cNvPr id="347" name="Google Shape;347;p48"/>
          <p:cNvSpPr/>
          <p:nvPr/>
        </p:nvSpPr>
        <p:spPr>
          <a:xfrm>
            <a:off x="0" y="4325100"/>
            <a:ext cx="4672500" cy="818400"/>
          </a:xfrm>
          <a:prstGeom prst="rtTriangle">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48"/>
          <p:cNvSpPr/>
          <p:nvPr/>
        </p:nvSpPr>
        <p:spPr>
          <a:xfrm flipH="1">
            <a:off x="4471500" y="4325100"/>
            <a:ext cx="4672500" cy="818400"/>
          </a:xfrm>
          <a:prstGeom prst="rtTriangle">
            <a:avLst/>
          </a:prstGeom>
          <a:solidFill>
            <a:srgbClr val="1C458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48"/>
          <p:cNvSpPr/>
          <p:nvPr/>
        </p:nvSpPr>
        <p:spPr>
          <a:xfrm>
            <a:off x="3790100" y="4879700"/>
            <a:ext cx="1563786" cy="263790"/>
          </a:xfrm>
          <a:prstGeom prst="flowChartTerminator">
            <a:avLst/>
          </a:prstGeom>
          <a:solidFill>
            <a:srgbClr val="783F0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50" name="Google Shape;350;p48"/>
          <p:cNvPicPr preferRelativeResize="0"/>
          <p:nvPr/>
        </p:nvPicPr>
        <p:blipFill>
          <a:blip r:embed="rId3">
            <a:alphaModFix/>
          </a:blip>
          <a:stretch>
            <a:fillRect/>
          </a:stretch>
        </p:blipFill>
        <p:spPr>
          <a:xfrm>
            <a:off x="1895050" y="1718406"/>
            <a:ext cx="5353899" cy="2850466"/>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4" name="Shape 354"/>
        <p:cNvGrpSpPr/>
        <p:nvPr/>
      </p:nvGrpSpPr>
      <p:grpSpPr>
        <a:xfrm>
          <a:off x="0" y="0"/>
          <a:ext cx="0" cy="0"/>
          <a:chOff x="0" y="0"/>
          <a:chExt cx="0" cy="0"/>
        </a:xfrm>
      </p:grpSpPr>
      <p:sp>
        <p:nvSpPr>
          <p:cNvPr id="355" name="Google Shape;355;p49"/>
          <p:cNvSpPr txBox="1"/>
          <p:nvPr>
            <p:ph type="title"/>
          </p:nvPr>
        </p:nvSpPr>
        <p:spPr>
          <a:xfrm>
            <a:off x="311688" y="4330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RB’s Rank/Salary Regression</a:t>
            </a:r>
            <a:endParaRPr sz="3600"/>
          </a:p>
        </p:txBody>
      </p:sp>
      <p:sp>
        <p:nvSpPr>
          <p:cNvPr id="356" name="Google Shape;356;p4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Sqrt MSE- </a:t>
            </a:r>
            <a:r>
              <a:rPr lang="en" sz="1400">
                <a:solidFill>
                  <a:schemeClr val="dk1"/>
                </a:solidFill>
                <a:highlight>
                  <a:srgbClr val="FFFFFF"/>
                </a:highlight>
              </a:rPr>
              <a:t>3543708.455</a:t>
            </a:r>
            <a:endParaRPr sz="1400">
              <a:solidFill>
                <a:schemeClr val="dk1"/>
              </a:solidFill>
              <a:highlight>
                <a:srgbClr val="FFFFFF"/>
              </a:highlight>
            </a:endParaRPr>
          </a:p>
          <a:p>
            <a:pPr indent="0" lvl="0" marL="0" rtl="0" algn="l">
              <a:spcBef>
                <a:spcPts val="1600"/>
              </a:spcBef>
              <a:spcAft>
                <a:spcPts val="1600"/>
              </a:spcAft>
              <a:buNone/>
            </a:pPr>
            <a:r>
              <a:t/>
            </a:r>
            <a:endParaRPr/>
          </a:p>
        </p:txBody>
      </p:sp>
      <p:sp>
        <p:nvSpPr>
          <p:cNvPr id="357" name="Google Shape;357;p49"/>
          <p:cNvSpPr/>
          <p:nvPr/>
        </p:nvSpPr>
        <p:spPr>
          <a:xfrm>
            <a:off x="0" y="4325100"/>
            <a:ext cx="4672500" cy="818400"/>
          </a:xfrm>
          <a:prstGeom prst="rtTriangle">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49"/>
          <p:cNvSpPr/>
          <p:nvPr/>
        </p:nvSpPr>
        <p:spPr>
          <a:xfrm flipH="1">
            <a:off x="4471500" y="4325100"/>
            <a:ext cx="4672500" cy="818400"/>
          </a:xfrm>
          <a:prstGeom prst="rtTriangle">
            <a:avLst/>
          </a:prstGeom>
          <a:solidFill>
            <a:srgbClr val="1C458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49"/>
          <p:cNvSpPr/>
          <p:nvPr/>
        </p:nvSpPr>
        <p:spPr>
          <a:xfrm>
            <a:off x="3790100" y="4879700"/>
            <a:ext cx="1563786" cy="263790"/>
          </a:xfrm>
          <a:prstGeom prst="flowChartTerminator">
            <a:avLst/>
          </a:prstGeom>
          <a:solidFill>
            <a:srgbClr val="783F0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60" name="Google Shape;360;p49"/>
          <p:cNvPicPr preferRelativeResize="0"/>
          <p:nvPr/>
        </p:nvPicPr>
        <p:blipFill>
          <a:blip r:embed="rId3">
            <a:alphaModFix/>
          </a:blip>
          <a:stretch>
            <a:fillRect/>
          </a:stretch>
        </p:blipFill>
        <p:spPr>
          <a:xfrm>
            <a:off x="2013363" y="1667904"/>
            <a:ext cx="5117274" cy="2657200"/>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4" name="Shape 364"/>
        <p:cNvGrpSpPr/>
        <p:nvPr/>
      </p:nvGrpSpPr>
      <p:grpSpPr>
        <a:xfrm>
          <a:off x="0" y="0"/>
          <a:ext cx="0" cy="0"/>
          <a:chOff x="0" y="0"/>
          <a:chExt cx="0" cy="0"/>
        </a:xfrm>
      </p:grpSpPr>
      <p:sp>
        <p:nvSpPr>
          <p:cNvPr id="365" name="Google Shape;365;p50"/>
          <p:cNvSpPr txBox="1"/>
          <p:nvPr>
            <p:ph type="title"/>
          </p:nvPr>
        </p:nvSpPr>
        <p:spPr>
          <a:xfrm>
            <a:off x="311688" y="4330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WR’s Rank/Salary Regression</a:t>
            </a:r>
            <a:endParaRPr sz="3600"/>
          </a:p>
        </p:txBody>
      </p:sp>
      <p:sp>
        <p:nvSpPr>
          <p:cNvPr id="366" name="Google Shape;366;p5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Sqrt MSE- </a:t>
            </a:r>
            <a:r>
              <a:rPr lang="en" sz="1400">
                <a:solidFill>
                  <a:schemeClr val="dk1"/>
                </a:solidFill>
                <a:highlight>
                  <a:srgbClr val="FFFFFF"/>
                </a:highlight>
              </a:rPr>
              <a:t>5284640.561</a:t>
            </a:r>
            <a:endParaRPr sz="1400">
              <a:solidFill>
                <a:schemeClr val="dk1"/>
              </a:solidFill>
              <a:highlight>
                <a:srgbClr val="FFFFFF"/>
              </a:highlight>
            </a:endParaRPr>
          </a:p>
          <a:p>
            <a:pPr indent="0" lvl="0" marL="0" rtl="0" algn="l">
              <a:spcBef>
                <a:spcPts val="1600"/>
              </a:spcBef>
              <a:spcAft>
                <a:spcPts val="1600"/>
              </a:spcAft>
              <a:buNone/>
            </a:pPr>
            <a:r>
              <a:t/>
            </a:r>
            <a:endParaRPr/>
          </a:p>
        </p:txBody>
      </p:sp>
      <p:sp>
        <p:nvSpPr>
          <p:cNvPr id="367" name="Google Shape;367;p50"/>
          <p:cNvSpPr/>
          <p:nvPr/>
        </p:nvSpPr>
        <p:spPr>
          <a:xfrm>
            <a:off x="0" y="4325100"/>
            <a:ext cx="4672500" cy="818400"/>
          </a:xfrm>
          <a:prstGeom prst="rtTriangle">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50"/>
          <p:cNvSpPr/>
          <p:nvPr/>
        </p:nvSpPr>
        <p:spPr>
          <a:xfrm flipH="1">
            <a:off x="4471500" y="4325100"/>
            <a:ext cx="4672500" cy="818400"/>
          </a:xfrm>
          <a:prstGeom prst="rtTriangle">
            <a:avLst/>
          </a:prstGeom>
          <a:solidFill>
            <a:srgbClr val="1C458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50"/>
          <p:cNvSpPr/>
          <p:nvPr/>
        </p:nvSpPr>
        <p:spPr>
          <a:xfrm>
            <a:off x="3790100" y="4879700"/>
            <a:ext cx="1563786" cy="263790"/>
          </a:xfrm>
          <a:prstGeom prst="flowChartTerminator">
            <a:avLst/>
          </a:prstGeom>
          <a:solidFill>
            <a:srgbClr val="783F0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70" name="Google Shape;370;p50"/>
          <p:cNvPicPr preferRelativeResize="0"/>
          <p:nvPr/>
        </p:nvPicPr>
        <p:blipFill>
          <a:blip r:embed="rId3">
            <a:alphaModFix/>
          </a:blip>
          <a:stretch>
            <a:fillRect/>
          </a:stretch>
        </p:blipFill>
        <p:spPr>
          <a:xfrm>
            <a:off x="2007350" y="1609598"/>
            <a:ext cx="5129276" cy="2715501"/>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4" name="Shape 374"/>
        <p:cNvGrpSpPr/>
        <p:nvPr/>
      </p:nvGrpSpPr>
      <p:grpSpPr>
        <a:xfrm>
          <a:off x="0" y="0"/>
          <a:ext cx="0" cy="0"/>
          <a:chOff x="0" y="0"/>
          <a:chExt cx="0" cy="0"/>
        </a:xfrm>
      </p:grpSpPr>
      <p:sp>
        <p:nvSpPr>
          <p:cNvPr id="375" name="Google Shape;375;p51"/>
          <p:cNvSpPr txBox="1"/>
          <p:nvPr>
            <p:ph type="title"/>
          </p:nvPr>
        </p:nvSpPr>
        <p:spPr>
          <a:xfrm>
            <a:off x="311688" y="4330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TE’s Rank/Salary Regression</a:t>
            </a:r>
            <a:endParaRPr sz="3600"/>
          </a:p>
        </p:txBody>
      </p:sp>
      <p:sp>
        <p:nvSpPr>
          <p:cNvPr id="376" name="Google Shape;376;p5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Sqrt MSE-</a:t>
            </a:r>
            <a:r>
              <a:rPr lang="en"/>
              <a:t> </a:t>
            </a:r>
            <a:r>
              <a:rPr lang="en" sz="1400">
                <a:solidFill>
                  <a:schemeClr val="dk1"/>
                </a:solidFill>
                <a:highlight>
                  <a:srgbClr val="FFFFFF"/>
                </a:highlight>
              </a:rPr>
              <a:t>2917992.382</a:t>
            </a:r>
            <a:endParaRPr sz="1400">
              <a:solidFill>
                <a:schemeClr val="dk1"/>
              </a:solidFill>
              <a:highlight>
                <a:srgbClr val="FFFFFF"/>
              </a:highlight>
            </a:endParaRPr>
          </a:p>
          <a:p>
            <a:pPr indent="0" lvl="0" marL="0" rtl="0" algn="l">
              <a:spcBef>
                <a:spcPts val="1600"/>
              </a:spcBef>
              <a:spcAft>
                <a:spcPts val="1600"/>
              </a:spcAft>
              <a:buNone/>
            </a:pPr>
            <a:r>
              <a:t/>
            </a:r>
            <a:endParaRPr/>
          </a:p>
        </p:txBody>
      </p:sp>
      <p:sp>
        <p:nvSpPr>
          <p:cNvPr id="377" name="Google Shape;377;p51"/>
          <p:cNvSpPr/>
          <p:nvPr/>
        </p:nvSpPr>
        <p:spPr>
          <a:xfrm>
            <a:off x="0" y="4325100"/>
            <a:ext cx="4672500" cy="818400"/>
          </a:xfrm>
          <a:prstGeom prst="rtTriangle">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51"/>
          <p:cNvSpPr/>
          <p:nvPr/>
        </p:nvSpPr>
        <p:spPr>
          <a:xfrm flipH="1">
            <a:off x="4471500" y="4325100"/>
            <a:ext cx="4672500" cy="818400"/>
          </a:xfrm>
          <a:prstGeom prst="rtTriangle">
            <a:avLst/>
          </a:prstGeom>
          <a:solidFill>
            <a:srgbClr val="1C458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51"/>
          <p:cNvSpPr/>
          <p:nvPr/>
        </p:nvSpPr>
        <p:spPr>
          <a:xfrm>
            <a:off x="3790100" y="4879700"/>
            <a:ext cx="1563786" cy="263790"/>
          </a:xfrm>
          <a:prstGeom prst="flowChartTerminator">
            <a:avLst/>
          </a:prstGeom>
          <a:solidFill>
            <a:srgbClr val="783F0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80" name="Google Shape;380;p51"/>
          <p:cNvPicPr preferRelativeResize="0"/>
          <p:nvPr/>
        </p:nvPicPr>
        <p:blipFill>
          <a:blip r:embed="rId3">
            <a:alphaModFix/>
          </a:blip>
          <a:stretch>
            <a:fillRect/>
          </a:stretch>
        </p:blipFill>
        <p:spPr>
          <a:xfrm>
            <a:off x="2013363" y="1631371"/>
            <a:ext cx="5117276" cy="26937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8" name="Shape 78"/>
        <p:cNvGrpSpPr/>
        <p:nvPr/>
      </p:nvGrpSpPr>
      <p:grpSpPr>
        <a:xfrm>
          <a:off x="0" y="0"/>
          <a:ext cx="0" cy="0"/>
          <a:chOff x="0" y="0"/>
          <a:chExt cx="0" cy="0"/>
        </a:xfrm>
      </p:grpSpPr>
      <p:sp>
        <p:nvSpPr>
          <p:cNvPr id="79" name="Google Shape;79;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
        <p:nvSpPr>
          <p:cNvPr id="81" name="Google Shape;81;p16"/>
          <p:cNvSpPr txBox="1"/>
          <p:nvPr/>
        </p:nvSpPr>
        <p:spPr>
          <a:xfrm>
            <a:off x="3436400" y="1797200"/>
            <a:ext cx="7346700" cy="85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82" name="Google Shape;82;p16"/>
          <p:cNvPicPr preferRelativeResize="0"/>
          <p:nvPr/>
        </p:nvPicPr>
        <p:blipFill rotWithShape="1">
          <a:blip r:embed="rId3">
            <a:alphaModFix/>
          </a:blip>
          <a:srcRect b="16115" l="0" r="0" t="16115"/>
          <a:stretch/>
        </p:blipFill>
        <p:spPr>
          <a:xfrm>
            <a:off x="311700" y="175325"/>
            <a:ext cx="8520600" cy="4792845"/>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4" name="Shape 384"/>
        <p:cNvGrpSpPr/>
        <p:nvPr/>
      </p:nvGrpSpPr>
      <p:grpSpPr>
        <a:xfrm>
          <a:off x="0" y="0"/>
          <a:ext cx="0" cy="0"/>
          <a:chOff x="0" y="0"/>
          <a:chExt cx="0" cy="0"/>
        </a:xfrm>
      </p:grpSpPr>
      <p:sp>
        <p:nvSpPr>
          <p:cNvPr id="385" name="Google Shape;385;p5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Linear Regression Conclusion</a:t>
            </a:r>
            <a:endParaRPr sz="3600"/>
          </a:p>
        </p:txBody>
      </p:sp>
      <p:sp>
        <p:nvSpPr>
          <p:cNvPr id="386" name="Google Shape;386;p5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The only useful class this can be used on is Quarterbacks without having further detailed stats that could help explain why the other three are getting paid at the values they earn.</a:t>
            </a:r>
            <a:endParaRPr/>
          </a:p>
        </p:txBody>
      </p:sp>
      <p:sp>
        <p:nvSpPr>
          <p:cNvPr id="387" name="Google Shape;387;p52"/>
          <p:cNvSpPr/>
          <p:nvPr/>
        </p:nvSpPr>
        <p:spPr>
          <a:xfrm>
            <a:off x="0" y="4325100"/>
            <a:ext cx="4672500" cy="818400"/>
          </a:xfrm>
          <a:prstGeom prst="rtTriangle">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52"/>
          <p:cNvSpPr/>
          <p:nvPr/>
        </p:nvSpPr>
        <p:spPr>
          <a:xfrm flipH="1">
            <a:off x="4471500" y="4325100"/>
            <a:ext cx="4672500" cy="818400"/>
          </a:xfrm>
          <a:prstGeom prst="rtTriangle">
            <a:avLst/>
          </a:prstGeom>
          <a:solidFill>
            <a:srgbClr val="1C458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52"/>
          <p:cNvSpPr/>
          <p:nvPr/>
        </p:nvSpPr>
        <p:spPr>
          <a:xfrm>
            <a:off x="3790100" y="4879700"/>
            <a:ext cx="1563786" cy="263790"/>
          </a:xfrm>
          <a:prstGeom prst="flowChartTerminator">
            <a:avLst/>
          </a:prstGeom>
          <a:solidFill>
            <a:srgbClr val="783F0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3" name="Shape 393"/>
        <p:cNvGrpSpPr/>
        <p:nvPr/>
      </p:nvGrpSpPr>
      <p:grpSpPr>
        <a:xfrm>
          <a:off x="0" y="0"/>
          <a:ext cx="0" cy="0"/>
          <a:chOff x="0" y="0"/>
          <a:chExt cx="0" cy="0"/>
        </a:xfrm>
      </p:grpSpPr>
      <p:pic>
        <p:nvPicPr>
          <p:cNvPr id="394" name="Google Shape;394;p53"/>
          <p:cNvPicPr preferRelativeResize="0"/>
          <p:nvPr/>
        </p:nvPicPr>
        <p:blipFill>
          <a:blip r:embed="rId3">
            <a:alphaModFix/>
          </a:blip>
          <a:stretch>
            <a:fillRect/>
          </a:stretch>
        </p:blipFill>
        <p:spPr>
          <a:xfrm>
            <a:off x="1049050" y="0"/>
            <a:ext cx="7045892" cy="5143500"/>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8" name="Shape 398"/>
        <p:cNvGrpSpPr/>
        <p:nvPr/>
      </p:nvGrpSpPr>
      <p:grpSpPr>
        <a:xfrm>
          <a:off x="0" y="0"/>
          <a:ext cx="0" cy="0"/>
          <a:chOff x="0" y="0"/>
          <a:chExt cx="0" cy="0"/>
        </a:xfrm>
      </p:grpSpPr>
      <p:sp>
        <p:nvSpPr>
          <p:cNvPr id="399" name="Google Shape;399;p5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Random Forest Classifier</a:t>
            </a:r>
            <a:endParaRPr sz="3600"/>
          </a:p>
        </p:txBody>
      </p:sp>
      <p:sp>
        <p:nvSpPr>
          <p:cNvPr id="400" name="Google Shape;400;p5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
                <a:solidFill>
                  <a:srgbClr val="222222"/>
                </a:solidFill>
                <a:highlight>
                  <a:srgbClr val="FFFFFF"/>
                </a:highlight>
              </a:rPr>
              <a:t>Random forests</a:t>
            </a:r>
            <a:r>
              <a:rPr lang="en">
                <a:solidFill>
                  <a:srgbClr val="222222"/>
                </a:solidFill>
                <a:highlight>
                  <a:srgbClr val="FFFFFF"/>
                </a:highlight>
              </a:rPr>
              <a:t> or </a:t>
            </a:r>
            <a:r>
              <a:rPr b="1" lang="en">
                <a:solidFill>
                  <a:srgbClr val="222222"/>
                </a:solidFill>
                <a:highlight>
                  <a:srgbClr val="FFFFFF"/>
                </a:highlight>
              </a:rPr>
              <a:t>random decision forests</a:t>
            </a:r>
            <a:r>
              <a:rPr lang="en">
                <a:solidFill>
                  <a:srgbClr val="222222"/>
                </a:solidFill>
                <a:highlight>
                  <a:srgbClr val="FFFFFF"/>
                </a:highlight>
              </a:rPr>
              <a:t> are an </a:t>
            </a:r>
            <a:r>
              <a:rPr lang="en">
                <a:solidFill>
                  <a:srgbClr val="0B0080"/>
                </a:solidFill>
                <a:highlight>
                  <a:srgbClr val="FFFFFF"/>
                </a:highlight>
                <a:uFill>
                  <a:noFill/>
                </a:uFill>
                <a:hlinkClick r:id="rId3"/>
              </a:rPr>
              <a:t>ensemble learning</a:t>
            </a:r>
            <a:r>
              <a:rPr lang="en">
                <a:solidFill>
                  <a:srgbClr val="222222"/>
                </a:solidFill>
                <a:highlight>
                  <a:srgbClr val="FFFFFF"/>
                </a:highlight>
              </a:rPr>
              <a:t> method for </a:t>
            </a:r>
            <a:r>
              <a:rPr lang="en">
                <a:solidFill>
                  <a:srgbClr val="0B0080"/>
                </a:solidFill>
                <a:highlight>
                  <a:srgbClr val="FFFFFF"/>
                </a:highlight>
                <a:uFill>
                  <a:noFill/>
                </a:uFill>
                <a:hlinkClick r:id="rId4"/>
              </a:rPr>
              <a:t>classification</a:t>
            </a:r>
            <a:r>
              <a:rPr lang="en">
                <a:solidFill>
                  <a:srgbClr val="222222"/>
                </a:solidFill>
                <a:highlight>
                  <a:srgbClr val="FFFFFF"/>
                </a:highlight>
              </a:rPr>
              <a:t>, </a:t>
            </a:r>
            <a:r>
              <a:rPr lang="en">
                <a:solidFill>
                  <a:srgbClr val="0B0080"/>
                </a:solidFill>
                <a:highlight>
                  <a:srgbClr val="FFFFFF"/>
                </a:highlight>
                <a:uFill>
                  <a:noFill/>
                </a:uFill>
                <a:hlinkClick r:id="rId5"/>
              </a:rPr>
              <a:t>regression</a:t>
            </a:r>
            <a:r>
              <a:rPr lang="en">
                <a:solidFill>
                  <a:srgbClr val="222222"/>
                </a:solidFill>
                <a:highlight>
                  <a:srgbClr val="FFFFFF"/>
                </a:highlight>
              </a:rPr>
              <a:t> and other tasks that operate by constructing a multitude of </a:t>
            </a:r>
            <a:r>
              <a:rPr lang="en">
                <a:solidFill>
                  <a:srgbClr val="0B0080"/>
                </a:solidFill>
                <a:highlight>
                  <a:srgbClr val="FFFFFF"/>
                </a:highlight>
                <a:uFill>
                  <a:noFill/>
                </a:uFill>
                <a:hlinkClick r:id="rId6"/>
              </a:rPr>
              <a:t>decision trees</a:t>
            </a:r>
            <a:r>
              <a:rPr lang="en">
                <a:solidFill>
                  <a:srgbClr val="222222"/>
                </a:solidFill>
                <a:highlight>
                  <a:srgbClr val="FFFFFF"/>
                </a:highlight>
              </a:rPr>
              <a:t> at training time and outputting the class that is the </a:t>
            </a:r>
            <a:r>
              <a:rPr lang="en">
                <a:solidFill>
                  <a:srgbClr val="0B0080"/>
                </a:solidFill>
                <a:highlight>
                  <a:srgbClr val="FFFFFF"/>
                </a:highlight>
                <a:uFill>
                  <a:noFill/>
                </a:uFill>
                <a:hlinkClick r:id="rId7"/>
              </a:rPr>
              <a:t>mode</a:t>
            </a:r>
            <a:r>
              <a:rPr lang="en">
                <a:solidFill>
                  <a:srgbClr val="222222"/>
                </a:solidFill>
                <a:highlight>
                  <a:srgbClr val="FFFFFF"/>
                </a:highlight>
              </a:rPr>
              <a:t> of the classes (classification) or mean prediction (regression) of the individual trees.</a:t>
            </a:r>
            <a:endParaRPr/>
          </a:p>
        </p:txBody>
      </p:sp>
      <p:sp>
        <p:nvSpPr>
          <p:cNvPr id="401" name="Google Shape;401;p54"/>
          <p:cNvSpPr/>
          <p:nvPr/>
        </p:nvSpPr>
        <p:spPr>
          <a:xfrm>
            <a:off x="0" y="4325100"/>
            <a:ext cx="4672500" cy="818400"/>
          </a:xfrm>
          <a:prstGeom prst="rtTriangle">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54"/>
          <p:cNvSpPr/>
          <p:nvPr/>
        </p:nvSpPr>
        <p:spPr>
          <a:xfrm flipH="1">
            <a:off x="4471500" y="4325100"/>
            <a:ext cx="4672500" cy="818400"/>
          </a:xfrm>
          <a:prstGeom prst="rtTriangle">
            <a:avLst/>
          </a:prstGeom>
          <a:solidFill>
            <a:srgbClr val="1C458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54"/>
          <p:cNvSpPr/>
          <p:nvPr/>
        </p:nvSpPr>
        <p:spPr>
          <a:xfrm>
            <a:off x="3790100" y="4879700"/>
            <a:ext cx="1563786" cy="263790"/>
          </a:xfrm>
          <a:prstGeom prst="flowChartTerminator">
            <a:avLst/>
          </a:prstGeom>
          <a:solidFill>
            <a:srgbClr val="783F0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7" name="Shape 407"/>
        <p:cNvGrpSpPr/>
        <p:nvPr/>
      </p:nvGrpSpPr>
      <p:grpSpPr>
        <a:xfrm>
          <a:off x="0" y="0"/>
          <a:ext cx="0" cy="0"/>
          <a:chOff x="0" y="0"/>
          <a:chExt cx="0" cy="0"/>
        </a:xfrm>
      </p:grpSpPr>
      <p:sp>
        <p:nvSpPr>
          <p:cNvPr id="408" name="Google Shape;408;p5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Random Forest Class Prediction</a:t>
            </a:r>
            <a:endParaRPr sz="3600"/>
          </a:p>
        </p:txBody>
      </p:sp>
      <p:sp>
        <p:nvSpPr>
          <p:cNvPr id="409" name="Google Shape;409;p5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Gave each class their own numerical value to allow the model to predict between the four positions I have broken down and modeled.</a:t>
            </a:r>
            <a:endParaRPr/>
          </a:p>
          <a:p>
            <a:pPr indent="0" lvl="0" marL="0" rtl="0" algn="l">
              <a:spcBef>
                <a:spcPts val="1600"/>
              </a:spcBef>
              <a:spcAft>
                <a:spcPts val="0"/>
              </a:spcAft>
              <a:buNone/>
            </a:pPr>
            <a:r>
              <a:rPr lang="en"/>
              <a:t>Grid Searched each of the three years with the same parameters</a:t>
            </a:r>
            <a:endParaRPr/>
          </a:p>
          <a:p>
            <a:pPr indent="0" lvl="0" marL="0" rtl="0" algn="l">
              <a:spcBef>
                <a:spcPts val="1600"/>
              </a:spcBef>
              <a:spcAft>
                <a:spcPts val="0"/>
              </a:spcAft>
              <a:buNone/>
            </a:pPr>
            <a:r>
              <a:rPr b="1" lang="en"/>
              <a:t>Params-</a:t>
            </a:r>
            <a:r>
              <a:rPr lang="en"/>
              <a:t>  </a:t>
            </a:r>
            <a:r>
              <a:rPr lang="en" sz="1400"/>
              <a:t>'n_estimators' : [200, 225, 250, 275],</a:t>
            </a:r>
            <a:endParaRPr sz="1400"/>
          </a:p>
          <a:p>
            <a:pPr indent="0" lvl="0" marL="914400" rtl="0" algn="l">
              <a:spcBef>
                <a:spcPts val="1600"/>
              </a:spcBef>
              <a:spcAft>
                <a:spcPts val="0"/>
              </a:spcAft>
              <a:buNone/>
            </a:pPr>
            <a:r>
              <a:rPr lang="en" sz="1400"/>
              <a:t>  'max_depth' : [None, 2, 3, 5, 10, 15]</a:t>
            </a:r>
            <a:endParaRPr sz="1400"/>
          </a:p>
          <a:p>
            <a:pPr indent="0" lvl="0" marL="0" rtl="0" algn="l">
              <a:spcBef>
                <a:spcPts val="1600"/>
              </a:spcBef>
              <a:spcAft>
                <a:spcPts val="0"/>
              </a:spcAft>
              <a:buNone/>
            </a:pPr>
            <a:r>
              <a:rPr b="1" lang="en"/>
              <a:t>Train/Test Score-  </a:t>
            </a:r>
            <a:r>
              <a:rPr lang="en" sz="1400"/>
              <a:t>1.0 / </a:t>
            </a:r>
            <a:r>
              <a:rPr lang="en" sz="1400">
                <a:solidFill>
                  <a:schemeClr val="dk1"/>
                </a:solidFill>
                <a:highlight>
                  <a:srgbClr val="FFFFFF"/>
                </a:highlight>
              </a:rPr>
              <a:t>0.8679245 19-20</a:t>
            </a:r>
            <a:endParaRPr sz="1400">
              <a:solidFill>
                <a:schemeClr val="dk1"/>
              </a:solidFill>
              <a:highlight>
                <a:srgbClr val="FFFFFF"/>
              </a:highlight>
            </a:endParaRPr>
          </a:p>
          <a:p>
            <a:pPr indent="0" lvl="0" marL="0" rtl="0" algn="l">
              <a:spcBef>
                <a:spcPts val="1600"/>
              </a:spcBef>
              <a:spcAft>
                <a:spcPts val="0"/>
              </a:spcAft>
              <a:buNone/>
            </a:pPr>
            <a:r>
              <a:rPr lang="en" sz="1400">
                <a:solidFill>
                  <a:schemeClr val="dk1"/>
                </a:solidFill>
                <a:highlight>
                  <a:srgbClr val="FFFFFF"/>
                </a:highlight>
              </a:rPr>
              <a:t>				   1.0 / 0.8490566 18-19</a:t>
            </a:r>
            <a:endParaRPr sz="1400">
              <a:solidFill>
                <a:schemeClr val="dk1"/>
              </a:solidFill>
              <a:highlight>
                <a:srgbClr val="FFFFFF"/>
              </a:highlight>
            </a:endParaRPr>
          </a:p>
          <a:p>
            <a:pPr indent="0" lvl="0" marL="0" rtl="0" algn="l">
              <a:spcBef>
                <a:spcPts val="1600"/>
              </a:spcBef>
              <a:spcAft>
                <a:spcPts val="0"/>
              </a:spcAft>
              <a:buNone/>
            </a:pPr>
            <a:r>
              <a:rPr lang="en" sz="1400">
                <a:solidFill>
                  <a:schemeClr val="dk1"/>
                </a:solidFill>
                <a:highlight>
                  <a:srgbClr val="FFFFFF"/>
                </a:highlight>
              </a:rPr>
              <a:t>				   1.0 / 0.8214285 17-18</a:t>
            </a:r>
            <a:endParaRPr sz="1400">
              <a:solidFill>
                <a:schemeClr val="dk1"/>
              </a:solidFill>
              <a:highlight>
                <a:srgbClr val="FFFFFF"/>
              </a:highlight>
            </a:endParaRPr>
          </a:p>
          <a:p>
            <a:pPr indent="0" lvl="0" marL="0" rtl="0" algn="l">
              <a:spcBef>
                <a:spcPts val="1600"/>
              </a:spcBef>
              <a:spcAft>
                <a:spcPts val="0"/>
              </a:spcAft>
              <a:buNone/>
            </a:pPr>
            <a:r>
              <a:t/>
            </a:r>
            <a:endParaRPr sz="1400">
              <a:solidFill>
                <a:schemeClr val="dk1"/>
              </a:solidFill>
              <a:highlight>
                <a:srgbClr val="FFFFFF"/>
              </a:highlight>
            </a:endParaRPr>
          </a:p>
          <a:p>
            <a:pPr indent="0" lvl="0" marL="0" rtl="0" algn="l">
              <a:spcBef>
                <a:spcPts val="1600"/>
              </a:spcBef>
              <a:spcAft>
                <a:spcPts val="0"/>
              </a:spcAft>
              <a:buNone/>
            </a:pPr>
            <a:r>
              <a:t/>
            </a:r>
            <a:endParaRPr sz="1400">
              <a:solidFill>
                <a:schemeClr val="dk1"/>
              </a:solidFill>
              <a:highlight>
                <a:srgbClr val="FFFFFF"/>
              </a:highlight>
            </a:endParaRPr>
          </a:p>
          <a:p>
            <a:pPr indent="0" lvl="0" marL="0" rtl="0" algn="l">
              <a:spcBef>
                <a:spcPts val="1600"/>
              </a:spcBef>
              <a:spcAft>
                <a:spcPts val="0"/>
              </a:spcAft>
              <a:buNone/>
            </a:pPr>
            <a:r>
              <a:t/>
            </a:r>
            <a:endParaRPr sz="1400">
              <a:solidFill>
                <a:schemeClr val="dk1"/>
              </a:solidFill>
              <a:highlight>
                <a:srgbClr val="FFFFFF"/>
              </a:highlight>
            </a:endParaRPr>
          </a:p>
          <a:p>
            <a:pPr indent="0" lvl="0" marL="0" rtl="0" algn="l">
              <a:spcBef>
                <a:spcPts val="1600"/>
              </a:spcBef>
              <a:spcAft>
                <a:spcPts val="0"/>
              </a:spcAft>
              <a:buNone/>
            </a:pPr>
            <a:r>
              <a:rPr lang="en" sz="1400">
                <a:solidFill>
                  <a:schemeClr val="dk1"/>
                </a:solidFill>
                <a:highlight>
                  <a:srgbClr val="FFFFFF"/>
                </a:highlight>
              </a:rPr>
              <a:t>				  </a:t>
            </a:r>
            <a:endParaRPr sz="1400">
              <a:solidFill>
                <a:schemeClr val="dk1"/>
              </a:solidFill>
              <a:highlight>
                <a:srgbClr val="FFFFFF"/>
              </a:highlight>
            </a:endParaRPr>
          </a:p>
          <a:p>
            <a:pPr indent="0" lvl="0" marL="0" rtl="0" algn="l">
              <a:spcBef>
                <a:spcPts val="1600"/>
              </a:spcBef>
              <a:spcAft>
                <a:spcPts val="1600"/>
              </a:spcAft>
              <a:buNone/>
            </a:pPr>
            <a:r>
              <a:t/>
            </a:r>
            <a:endParaRPr sz="1400"/>
          </a:p>
        </p:txBody>
      </p:sp>
      <p:sp>
        <p:nvSpPr>
          <p:cNvPr id="410" name="Google Shape;410;p55"/>
          <p:cNvSpPr/>
          <p:nvPr/>
        </p:nvSpPr>
        <p:spPr>
          <a:xfrm>
            <a:off x="0" y="4325100"/>
            <a:ext cx="4672500" cy="818400"/>
          </a:xfrm>
          <a:prstGeom prst="rtTriangle">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55"/>
          <p:cNvSpPr/>
          <p:nvPr/>
        </p:nvSpPr>
        <p:spPr>
          <a:xfrm flipH="1">
            <a:off x="4471500" y="4325100"/>
            <a:ext cx="4672500" cy="818400"/>
          </a:xfrm>
          <a:prstGeom prst="rtTriangle">
            <a:avLst/>
          </a:prstGeom>
          <a:solidFill>
            <a:srgbClr val="1C458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55"/>
          <p:cNvSpPr/>
          <p:nvPr/>
        </p:nvSpPr>
        <p:spPr>
          <a:xfrm>
            <a:off x="3790100" y="4879700"/>
            <a:ext cx="1563786" cy="263790"/>
          </a:xfrm>
          <a:prstGeom prst="flowChartTerminator">
            <a:avLst/>
          </a:prstGeom>
          <a:solidFill>
            <a:srgbClr val="783F0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6" name="Shape 416"/>
        <p:cNvGrpSpPr/>
        <p:nvPr/>
      </p:nvGrpSpPr>
      <p:grpSpPr>
        <a:xfrm>
          <a:off x="0" y="0"/>
          <a:ext cx="0" cy="0"/>
          <a:chOff x="0" y="0"/>
          <a:chExt cx="0" cy="0"/>
        </a:xfrm>
      </p:grpSpPr>
      <p:sp>
        <p:nvSpPr>
          <p:cNvPr id="417" name="Google Shape;417;p5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Random Forest Conclusion</a:t>
            </a:r>
            <a:endParaRPr sz="3600"/>
          </a:p>
        </p:txBody>
      </p:sp>
      <p:sp>
        <p:nvSpPr>
          <p:cNvPr id="418" name="Google Shape;418;p5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It does a pretty good job of indicating which class is related to which stats and salaries, but could possibly be going wrong with the tight ends and wide receivers having the most similar stats.</a:t>
            </a:r>
            <a:endParaRPr/>
          </a:p>
        </p:txBody>
      </p:sp>
      <p:sp>
        <p:nvSpPr>
          <p:cNvPr id="419" name="Google Shape;419;p56"/>
          <p:cNvSpPr/>
          <p:nvPr/>
        </p:nvSpPr>
        <p:spPr>
          <a:xfrm>
            <a:off x="0" y="4325100"/>
            <a:ext cx="4672500" cy="818400"/>
          </a:xfrm>
          <a:prstGeom prst="rtTriangle">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56"/>
          <p:cNvSpPr/>
          <p:nvPr/>
        </p:nvSpPr>
        <p:spPr>
          <a:xfrm flipH="1">
            <a:off x="4471500" y="4325100"/>
            <a:ext cx="4672500" cy="818400"/>
          </a:xfrm>
          <a:prstGeom prst="rtTriangle">
            <a:avLst/>
          </a:prstGeom>
          <a:solidFill>
            <a:srgbClr val="1C458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56"/>
          <p:cNvSpPr/>
          <p:nvPr/>
        </p:nvSpPr>
        <p:spPr>
          <a:xfrm>
            <a:off x="3790100" y="4879700"/>
            <a:ext cx="1563786" cy="263790"/>
          </a:xfrm>
          <a:prstGeom prst="flowChartTerminator">
            <a:avLst/>
          </a:prstGeom>
          <a:solidFill>
            <a:srgbClr val="783F0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5" name="Shape 425"/>
        <p:cNvGrpSpPr/>
        <p:nvPr/>
      </p:nvGrpSpPr>
      <p:grpSpPr>
        <a:xfrm>
          <a:off x="0" y="0"/>
          <a:ext cx="0" cy="0"/>
          <a:chOff x="0" y="0"/>
          <a:chExt cx="0" cy="0"/>
        </a:xfrm>
      </p:grpSpPr>
      <p:sp>
        <p:nvSpPr>
          <p:cNvPr id="426" name="Google Shape;426;p5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Conclusion</a:t>
            </a:r>
            <a:endParaRPr sz="3600"/>
          </a:p>
        </p:txBody>
      </p:sp>
      <p:sp>
        <p:nvSpPr>
          <p:cNvPr id="427" name="Google Shape;427;p5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Overall there is not one single statistical reason for a player to make the salary they do but possibly with the combination of all possible stats, we may be able to derive a more true indicator of what a player should earn.</a:t>
            </a:r>
            <a:endParaRPr/>
          </a:p>
        </p:txBody>
      </p:sp>
      <p:sp>
        <p:nvSpPr>
          <p:cNvPr id="428" name="Google Shape;428;p57"/>
          <p:cNvSpPr/>
          <p:nvPr/>
        </p:nvSpPr>
        <p:spPr>
          <a:xfrm>
            <a:off x="0" y="4325100"/>
            <a:ext cx="4672500" cy="818400"/>
          </a:xfrm>
          <a:prstGeom prst="rtTriangle">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57"/>
          <p:cNvSpPr/>
          <p:nvPr/>
        </p:nvSpPr>
        <p:spPr>
          <a:xfrm flipH="1">
            <a:off x="4471500" y="4325100"/>
            <a:ext cx="4672500" cy="818400"/>
          </a:xfrm>
          <a:prstGeom prst="rtTriangle">
            <a:avLst/>
          </a:prstGeom>
          <a:solidFill>
            <a:srgbClr val="1C458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57"/>
          <p:cNvSpPr/>
          <p:nvPr/>
        </p:nvSpPr>
        <p:spPr>
          <a:xfrm>
            <a:off x="3790100" y="4879700"/>
            <a:ext cx="1563786" cy="263790"/>
          </a:xfrm>
          <a:prstGeom prst="flowChartTerminator">
            <a:avLst/>
          </a:prstGeom>
          <a:solidFill>
            <a:srgbClr val="783F0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4" name="Shape 434"/>
        <p:cNvGrpSpPr/>
        <p:nvPr/>
      </p:nvGrpSpPr>
      <p:grpSpPr>
        <a:xfrm>
          <a:off x="0" y="0"/>
          <a:ext cx="0" cy="0"/>
          <a:chOff x="0" y="0"/>
          <a:chExt cx="0" cy="0"/>
        </a:xfrm>
      </p:grpSpPr>
      <p:sp>
        <p:nvSpPr>
          <p:cNvPr id="435" name="Google Shape;435;p58"/>
          <p:cNvSpPr txBox="1"/>
          <p:nvPr>
            <p:ph type="title"/>
          </p:nvPr>
        </p:nvSpPr>
        <p:spPr>
          <a:xfrm>
            <a:off x="311700" y="735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Questions??</a:t>
            </a:r>
            <a:endParaRPr b="1"/>
          </a:p>
        </p:txBody>
      </p:sp>
      <p:pic>
        <p:nvPicPr>
          <p:cNvPr id="436" name="Google Shape;436;p58"/>
          <p:cNvPicPr preferRelativeResize="0"/>
          <p:nvPr/>
        </p:nvPicPr>
        <p:blipFill>
          <a:blip r:embed="rId3">
            <a:alphaModFix/>
          </a:blip>
          <a:stretch>
            <a:fillRect/>
          </a:stretch>
        </p:blipFill>
        <p:spPr>
          <a:xfrm>
            <a:off x="617187" y="707399"/>
            <a:ext cx="7909626" cy="44361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6" name="Shape 86"/>
        <p:cNvGrpSpPr/>
        <p:nvPr/>
      </p:nvGrpSpPr>
      <p:grpSpPr>
        <a:xfrm>
          <a:off x="0" y="0"/>
          <a:ext cx="0" cy="0"/>
          <a:chOff x="0" y="0"/>
          <a:chExt cx="0" cy="0"/>
        </a:xfrm>
      </p:grpSpPr>
      <p:sp>
        <p:nvSpPr>
          <p:cNvPr id="87" name="Google Shape;87;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Breakdown</a:t>
            </a:r>
            <a:r>
              <a:rPr lang="en" sz="3600"/>
              <a:t> of the Game</a:t>
            </a:r>
            <a:endParaRPr sz="3600"/>
          </a:p>
        </p:txBody>
      </p:sp>
      <p:sp>
        <p:nvSpPr>
          <p:cNvPr id="88" name="Google Shape;88;p1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Each team uses 3 phases to compete with 11 per side.</a:t>
            </a:r>
            <a:endParaRPr/>
          </a:p>
          <a:p>
            <a:pPr indent="-342900" lvl="0" marL="457200" rtl="0" algn="l">
              <a:spcBef>
                <a:spcPts val="1600"/>
              </a:spcBef>
              <a:spcAft>
                <a:spcPts val="0"/>
              </a:spcAft>
              <a:buSzPts val="1800"/>
              <a:buChar char="-"/>
            </a:pPr>
            <a:r>
              <a:rPr b="1" lang="en"/>
              <a:t>Offense</a:t>
            </a:r>
            <a:r>
              <a:rPr lang="en"/>
              <a:t>- </a:t>
            </a:r>
            <a:r>
              <a:rPr lang="en" sz="1800"/>
              <a:t>5-7 linemen, 1 Quarterback, 1-2 </a:t>
            </a:r>
            <a:r>
              <a:rPr lang="en" sz="1800"/>
              <a:t>Tight Ends</a:t>
            </a:r>
            <a:r>
              <a:rPr lang="en" sz="1800"/>
              <a:t>, 1-5 </a:t>
            </a:r>
            <a:r>
              <a:rPr lang="en" sz="1800"/>
              <a:t>Wide Receivers, 1-3 Running Backs</a:t>
            </a:r>
            <a:endParaRPr sz="1800"/>
          </a:p>
          <a:p>
            <a:pPr indent="-342900" lvl="0" marL="457200" rtl="0" algn="l">
              <a:spcBef>
                <a:spcPts val="0"/>
              </a:spcBef>
              <a:spcAft>
                <a:spcPts val="0"/>
              </a:spcAft>
              <a:buSzPts val="1800"/>
              <a:buChar char="-"/>
            </a:pPr>
            <a:r>
              <a:rPr b="1" lang="en"/>
              <a:t>Defense</a:t>
            </a:r>
            <a:r>
              <a:rPr lang="en"/>
              <a:t>- </a:t>
            </a:r>
            <a:r>
              <a:rPr lang="en" sz="1800"/>
              <a:t>2-7 linemen, 2-4 Linebackers, 2-4 Cornerbacks, 1-3 Safeties</a:t>
            </a:r>
            <a:endParaRPr sz="1800"/>
          </a:p>
          <a:p>
            <a:pPr indent="-381000" lvl="0" marL="457200" rtl="0" algn="l">
              <a:spcBef>
                <a:spcPts val="0"/>
              </a:spcBef>
              <a:spcAft>
                <a:spcPts val="0"/>
              </a:spcAft>
              <a:buSzPts val="2400"/>
              <a:buChar char="-"/>
            </a:pPr>
            <a:r>
              <a:rPr b="1" lang="en"/>
              <a:t>Special Teams</a:t>
            </a:r>
            <a:r>
              <a:rPr lang="en"/>
              <a:t>- 3 forms still consisting of 11</a:t>
            </a:r>
            <a:endParaRPr/>
          </a:p>
          <a:p>
            <a:pPr indent="0" lvl="0" marL="457200" rtl="0" algn="l">
              <a:spcBef>
                <a:spcPts val="1600"/>
              </a:spcBef>
              <a:spcAft>
                <a:spcPts val="1600"/>
              </a:spcAft>
              <a:buNone/>
            </a:pPr>
            <a:r>
              <a:rPr lang="en"/>
              <a:t>Kickoff, Field Goal, and Punt teams</a:t>
            </a:r>
            <a:endParaRPr/>
          </a:p>
        </p:txBody>
      </p:sp>
      <p:sp>
        <p:nvSpPr>
          <p:cNvPr id="89" name="Google Shape;89;p17"/>
          <p:cNvSpPr/>
          <p:nvPr/>
        </p:nvSpPr>
        <p:spPr>
          <a:xfrm>
            <a:off x="0" y="4325100"/>
            <a:ext cx="4672500" cy="818400"/>
          </a:xfrm>
          <a:prstGeom prst="rtTriangle">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7"/>
          <p:cNvSpPr/>
          <p:nvPr/>
        </p:nvSpPr>
        <p:spPr>
          <a:xfrm flipH="1">
            <a:off x="4471500" y="4325100"/>
            <a:ext cx="4672500" cy="818400"/>
          </a:xfrm>
          <a:prstGeom prst="rtTriangle">
            <a:avLst/>
          </a:prstGeom>
          <a:solidFill>
            <a:srgbClr val="1C458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7"/>
          <p:cNvSpPr/>
          <p:nvPr/>
        </p:nvSpPr>
        <p:spPr>
          <a:xfrm>
            <a:off x="3790100" y="4879700"/>
            <a:ext cx="1563786" cy="263790"/>
          </a:xfrm>
          <a:prstGeom prst="flowChartTerminator">
            <a:avLst/>
          </a:prstGeom>
          <a:solidFill>
            <a:srgbClr val="783F0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5" name="Shape 95"/>
        <p:cNvGrpSpPr/>
        <p:nvPr/>
      </p:nvGrpSpPr>
      <p:grpSpPr>
        <a:xfrm>
          <a:off x="0" y="0"/>
          <a:ext cx="0" cy="0"/>
          <a:chOff x="0" y="0"/>
          <a:chExt cx="0" cy="0"/>
        </a:xfrm>
      </p:grpSpPr>
      <p:sp>
        <p:nvSpPr>
          <p:cNvPr id="96" name="Google Shape;96;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98" name="Google Shape;98;p18"/>
          <p:cNvPicPr preferRelativeResize="0"/>
          <p:nvPr/>
        </p:nvPicPr>
        <p:blipFill>
          <a:blip r:embed="rId3">
            <a:alphaModFix/>
          </a:blip>
          <a:stretch>
            <a:fillRect/>
          </a:stretch>
        </p:blipFill>
        <p:spPr>
          <a:xfrm>
            <a:off x="285750" y="0"/>
            <a:ext cx="8572500" cy="51435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2" name="Shape 102"/>
        <p:cNvGrpSpPr/>
        <p:nvPr/>
      </p:nvGrpSpPr>
      <p:grpSpPr>
        <a:xfrm>
          <a:off x="0" y="0"/>
          <a:ext cx="0" cy="0"/>
          <a:chOff x="0" y="0"/>
          <a:chExt cx="0" cy="0"/>
        </a:xfrm>
      </p:grpSpPr>
      <p:sp>
        <p:nvSpPr>
          <p:cNvPr id="103" name="Google Shape;103;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What problem are we trying to solve?</a:t>
            </a:r>
            <a:endParaRPr sz="3600"/>
          </a:p>
        </p:txBody>
      </p:sp>
      <p:sp>
        <p:nvSpPr>
          <p:cNvPr id="104" name="Google Shape;104;p1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Looking to find correlations to a players statistical performance for an entire year in comparison to other players of the same position with varying salaries.</a:t>
            </a:r>
            <a:endParaRPr/>
          </a:p>
        </p:txBody>
      </p:sp>
      <p:sp>
        <p:nvSpPr>
          <p:cNvPr id="105" name="Google Shape;105;p19"/>
          <p:cNvSpPr/>
          <p:nvPr/>
        </p:nvSpPr>
        <p:spPr>
          <a:xfrm>
            <a:off x="0" y="4325100"/>
            <a:ext cx="4672500" cy="818400"/>
          </a:xfrm>
          <a:prstGeom prst="rtTriangle">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9"/>
          <p:cNvSpPr/>
          <p:nvPr/>
        </p:nvSpPr>
        <p:spPr>
          <a:xfrm flipH="1">
            <a:off x="4471500" y="4325100"/>
            <a:ext cx="4672500" cy="818400"/>
          </a:xfrm>
          <a:prstGeom prst="rtTriangle">
            <a:avLst/>
          </a:prstGeom>
          <a:solidFill>
            <a:srgbClr val="1C458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9"/>
          <p:cNvSpPr/>
          <p:nvPr/>
        </p:nvSpPr>
        <p:spPr>
          <a:xfrm>
            <a:off x="3790100" y="4879700"/>
            <a:ext cx="1563786" cy="263790"/>
          </a:xfrm>
          <a:prstGeom prst="flowChartTerminator">
            <a:avLst/>
          </a:prstGeom>
          <a:solidFill>
            <a:srgbClr val="783F0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8" name="Google Shape;108;p19"/>
          <p:cNvPicPr preferRelativeResize="0"/>
          <p:nvPr/>
        </p:nvPicPr>
        <p:blipFill>
          <a:blip r:embed="rId3">
            <a:alphaModFix/>
          </a:blip>
          <a:stretch>
            <a:fillRect/>
          </a:stretch>
        </p:blipFill>
        <p:spPr>
          <a:xfrm>
            <a:off x="3242151" y="2571750"/>
            <a:ext cx="2659675" cy="20686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2" name="Shape 112"/>
        <p:cNvGrpSpPr/>
        <p:nvPr/>
      </p:nvGrpSpPr>
      <p:grpSpPr>
        <a:xfrm>
          <a:off x="0" y="0"/>
          <a:ext cx="0" cy="0"/>
          <a:chOff x="0" y="0"/>
          <a:chExt cx="0" cy="0"/>
        </a:xfrm>
      </p:grpSpPr>
      <p:pic>
        <p:nvPicPr>
          <p:cNvPr id="113" name="Google Shape;113;p20"/>
          <p:cNvPicPr preferRelativeResize="0"/>
          <p:nvPr/>
        </p:nvPicPr>
        <p:blipFill>
          <a:blip r:embed="rId3">
            <a:alphaModFix/>
          </a:blip>
          <a:stretch>
            <a:fillRect/>
          </a:stretch>
        </p:blipFill>
        <p:spPr>
          <a:xfrm>
            <a:off x="914400" y="0"/>
            <a:ext cx="7315200" cy="5143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7" name="Shape 117"/>
        <p:cNvGrpSpPr/>
        <p:nvPr/>
      </p:nvGrpSpPr>
      <p:grpSpPr>
        <a:xfrm>
          <a:off x="0" y="0"/>
          <a:ext cx="0" cy="0"/>
          <a:chOff x="0" y="0"/>
          <a:chExt cx="0" cy="0"/>
        </a:xfrm>
      </p:grpSpPr>
      <p:sp>
        <p:nvSpPr>
          <p:cNvPr id="118" name="Google Shape;118;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Scrapping for Stats</a:t>
            </a:r>
            <a:endParaRPr sz="3600"/>
          </a:p>
        </p:txBody>
      </p:sp>
      <p:sp>
        <p:nvSpPr>
          <p:cNvPr id="119" name="Google Shape;119;p2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Used </a:t>
            </a:r>
            <a:r>
              <a:rPr b="1" lang="en"/>
              <a:t>Selenium</a:t>
            </a:r>
            <a:r>
              <a:rPr lang="en"/>
              <a:t> and </a:t>
            </a:r>
            <a:r>
              <a:rPr b="1" lang="en"/>
              <a:t>Beautifulsoup</a:t>
            </a:r>
            <a:r>
              <a:rPr lang="en"/>
              <a:t> in conjunction to gather the data from the following sites</a:t>
            </a:r>
            <a:endParaRPr/>
          </a:p>
          <a:p>
            <a:pPr indent="0" lvl="0" marL="0" rtl="0" algn="l">
              <a:spcBef>
                <a:spcPts val="1600"/>
              </a:spcBef>
              <a:spcAft>
                <a:spcPts val="0"/>
              </a:spcAft>
              <a:buNone/>
            </a:pPr>
            <a:r>
              <a:rPr b="1" lang="en" u="sng">
                <a:solidFill>
                  <a:schemeClr val="hlink"/>
                </a:solidFill>
                <a:hlinkClick r:id="rId3"/>
              </a:rPr>
              <a:t>https://www.pro-football-reference.com/</a:t>
            </a:r>
            <a:r>
              <a:rPr b="1" lang="en"/>
              <a:t> - </a:t>
            </a:r>
            <a:r>
              <a:rPr lang="en" sz="1400"/>
              <a:t>found simple fantasy football style statistics</a:t>
            </a:r>
            <a:endParaRPr sz="1400"/>
          </a:p>
          <a:p>
            <a:pPr indent="0" lvl="0" marL="0" rtl="0" algn="l">
              <a:spcBef>
                <a:spcPts val="1600"/>
              </a:spcBef>
              <a:spcAft>
                <a:spcPts val="0"/>
              </a:spcAft>
              <a:buNone/>
            </a:pPr>
            <a:r>
              <a:rPr b="1" lang="en" u="sng">
                <a:solidFill>
                  <a:schemeClr val="hlink"/>
                </a:solidFill>
                <a:hlinkClick r:id="rId4"/>
              </a:rPr>
              <a:t>https://www.spotrac.com/nfl/</a:t>
            </a:r>
            <a:r>
              <a:rPr b="1" lang="en"/>
              <a:t>-</a:t>
            </a:r>
            <a:r>
              <a:rPr lang="en"/>
              <a:t> </a:t>
            </a:r>
            <a:r>
              <a:rPr lang="en" sz="1400"/>
              <a:t>used to find the salary of every possible player under a current contract</a:t>
            </a:r>
            <a:endParaRPr sz="1400"/>
          </a:p>
          <a:p>
            <a:pPr indent="0" lvl="0" marL="0" rtl="0" algn="l">
              <a:spcBef>
                <a:spcPts val="1600"/>
              </a:spcBef>
              <a:spcAft>
                <a:spcPts val="1600"/>
              </a:spcAft>
              <a:buNone/>
            </a:pPr>
            <a:r>
              <a:t/>
            </a:r>
            <a:endParaRPr sz="1400"/>
          </a:p>
        </p:txBody>
      </p:sp>
      <p:sp>
        <p:nvSpPr>
          <p:cNvPr id="120" name="Google Shape;120;p21"/>
          <p:cNvSpPr/>
          <p:nvPr/>
        </p:nvSpPr>
        <p:spPr>
          <a:xfrm>
            <a:off x="0" y="4325100"/>
            <a:ext cx="4672500" cy="818400"/>
          </a:xfrm>
          <a:prstGeom prst="rtTriangle">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1"/>
          <p:cNvSpPr/>
          <p:nvPr/>
        </p:nvSpPr>
        <p:spPr>
          <a:xfrm flipH="1">
            <a:off x="4471500" y="4325100"/>
            <a:ext cx="4672500" cy="818400"/>
          </a:xfrm>
          <a:prstGeom prst="rtTriangle">
            <a:avLst/>
          </a:prstGeom>
          <a:solidFill>
            <a:srgbClr val="1C458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1"/>
          <p:cNvSpPr/>
          <p:nvPr/>
        </p:nvSpPr>
        <p:spPr>
          <a:xfrm>
            <a:off x="3790100" y="4879700"/>
            <a:ext cx="1563786" cy="263790"/>
          </a:xfrm>
          <a:prstGeom prst="flowChartTerminator">
            <a:avLst/>
          </a:prstGeom>
          <a:solidFill>
            <a:srgbClr val="783F0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